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9.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0.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1.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2.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19"/>
  </p:notesMasterIdLst>
  <p:sldIdLst>
    <p:sldId id="273" r:id="rId5"/>
    <p:sldId id="271" r:id="rId6"/>
    <p:sldId id="272" r:id="rId7"/>
    <p:sldId id="257" r:id="rId8"/>
    <p:sldId id="259" r:id="rId9"/>
    <p:sldId id="260" r:id="rId10"/>
    <p:sldId id="261" r:id="rId11"/>
    <p:sldId id="268" r:id="rId12"/>
    <p:sldId id="262" r:id="rId13"/>
    <p:sldId id="270" r:id="rId14"/>
    <p:sldId id="269" r:id="rId15"/>
    <p:sldId id="274" r:id="rId16"/>
    <p:sldId id="264" r:id="rId17"/>
    <p:sldId id="258"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B98B"/>
    <a:srgbClr val="EC700A"/>
    <a:srgbClr val="F5EEE9"/>
    <a:srgbClr val="0068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89" autoAdjust="0"/>
    <p:restoredTop sz="94660"/>
  </p:normalViewPr>
  <p:slideViewPr>
    <p:cSldViewPr snapToGrid="0" snapToObjects="1">
      <p:cViewPr varScale="1">
        <p:scale>
          <a:sx n="86" d="100"/>
          <a:sy n="86" d="100"/>
        </p:scale>
        <p:origin x="452" y="52"/>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L&#304;%20HEP&#350;EN\Desktop\Ali\MINTLAB%20RAPORLAMA\MINT%20Veri%20Dosyasi.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AL&#304;%20HEP&#350;EN\Desktop\MINT%20Raporlama\MINT%20Veri%20Dosyasi.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AL&#304;%20HEP&#350;EN\Desktop\MINT%20Raporlama\MINT%20Veri%20Dosyasi.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AL&#304;%20HEP&#350;EN\Desktop\MINT%20Raporlama\MINT%20Veri%20Dosyasi.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AL&#304;%20HEP&#350;EN\Desktop\MINT%20Raporlama\MINT%20Veri%20Dosyasi.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AL&#304;%20HEP&#350;EN\Desktop\MINT%20Raporlama\MINT%20Veri%20Dosyasi.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AL&#304;%20HEP&#350;EN\Desktop\MINT%20Raporlama\MINT%20Veri%20Dosyasi.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AL&#304;%20HEP&#350;EN\Desktop\Ali\MINTLAB%20RAPORLAMA\MINT%20Veri%20Dosyasi.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AL&#304;%20HEP&#350;EN\Desktop\Ali\MINTLAB%20RAPORLAMA\MINT%20Veri%20Dosyasi.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AL&#304;%20HEP&#350;EN\Desktop\MINT%20Raporlama\MINT%20Veri%20Dosyasi.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AL&#304;%20HEP&#350;EN\Desktop\MINT%20Raporlama\MINT%20Veri%20Dosyasi.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L&#304;%20HEP&#350;EN\Desktop\MINT%20Raporlama\MINT%20Veri%20Dosyasi.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L&#304;%20HEP&#350;EN\Desktop\Ali\MINTLAB%20RAPORLAMA\MINT%20Veri%20Dosyasi.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L&#304;%20HEP&#350;EN\Desktop\MINT%20Raporlama\MINT%20Veri%20Dosyasi.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L&#304;%20HEP&#350;EN\Desktop\MINT%20Raporlama\MINT%20Veri%20Dosyasi.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L&#304;%20HEP&#350;EN\Desktop\MINT%20Raporlama\MINT%20Veri%20Dosyasi.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L&#304;%20HEP&#350;EN\Desktop\Ali\MINTLAB%20RAPORLAMA\MINT%20Veri%20Dosyasi.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L&#304;%20HEP&#350;EN\Desktop\MINT%20Raporlama\MINT%20Veri%20Dosyasi.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AL&#304;%20HEP&#350;EN\Desktop\MINT%20Raporlama\MINT%20Veri%20Dosyasi.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200" b="1" kern="1200" dirty="0" smtClean="0">
                <a:solidFill>
                  <a:schemeClr val="accent6"/>
                </a:solidFill>
                <a:latin typeface="+mn-lt"/>
                <a:ea typeface="+mn-ea"/>
                <a:cs typeface="+mn-cs"/>
              </a:rPr>
              <a:t>İSTANBUL: </a:t>
            </a:r>
            <a:r>
              <a:rPr lang="tr-TR" sz="1200" b="1" kern="1200" dirty="0">
                <a:solidFill>
                  <a:schemeClr val="accent6"/>
                </a:solidFill>
                <a:latin typeface="+mn-lt"/>
                <a:ea typeface="+mn-ea"/>
                <a:cs typeface="+mn-cs"/>
              </a:rPr>
              <a:t>KONUT PİYASASI &amp; FİNANSAL ARAÇLAR</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0"/>
          <c:order val="0"/>
          <c:tx>
            <c:strRef>
              <c:f>'Rapor Verisi'!$G$2</c:f>
              <c:strCache>
                <c:ptCount val="1"/>
                <c:pt idx="0">
                  <c:v>Aylık (Ara.20)</c:v>
                </c:pt>
              </c:strCache>
            </c:strRef>
          </c:tx>
          <c:spPr>
            <a:solidFill>
              <a:srgbClr val="25B98B"/>
            </a:solidFill>
            <a:ln>
              <a:solidFill>
                <a:srgbClr val="25B98B"/>
              </a:solidFill>
            </a:ln>
            <a:effectLst/>
          </c:spPr>
          <c:invertIfNegative val="0"/>
          <c:dLbls>
            <c:dLbl>
              <c:idx val="3"/>
              <c:layout>
                <c:manualLayout>
                  <c:x val="-1.6431924882629109E-2"/>
                  <c:y val="0.1233480176211455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74D-4244-BCE9-58AA4D40B3F7}"/>
                </c:ext>
              </c:extLst>
            </c:dLbl>
            <c:dLbl>
              <c:idx val="4"/>
              <c:layout>
                <c:manualLayout>
                  <c:x val="-1.4084507042253521E-2"/>
                  <c:y val="0.101321585903083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74D-4244-BCE9-58AA4D40B3F7}"/>
                </c:ext>
              </c:extLst>
            </c:dLbl>
            <c:dLbl>
              <c:idx val="5"/>
              <c:layout>
                <c:manualLayout>
                  <c:x val="-1.4084507042253606E-2"/>
                  <c:y val="0.127753303964757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74D-4244-BCE9-58AA4D40B3F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'Rapor Verisi'!$H$1:$N$1</c:f>
              <c:strCache>
                <c:ptCount val="7"/>
                <c:pt idx="0">
                  <c:v>Konut Toplam Getiri</c:v>
                </c:pt>
                <c:pt idx="1">
                  <c:v>Mevduat</c:v>
                </c:pt>
                <c:pt idx="2">
                  <c:v>BIST-100</c:v>
                </c:pt>
                <c:pt idx="3">
                  <c:v>Dolar</c:v>
                </c:pt>
                <c:pt idx="4">
                  <c:v>Euro</c:v>
                </c:pt>
                <c:pt idx="5">
                  <c:v>Altın</c:v>
                </c:pt>
                <c:pt idx="6">
                  <c:v>TÜFE</c:v>
                </c:pt>
              </c:strCache>
            </c:strRef>
          </c:cat>
          <c:val>
            <c:numRef>
              <c:f>'Rapor Verisi'!$H$2:$N$2</c:f>
              <c:numCache>
                <c:formatCode>0.00%</c:formatCode>
                <c:ptCount val="7"/>
                <c:pt idx="0">
                  <c:v>1.7100000000000001E-2</c:v>
                </c:pt>
                <c:pt idx="1">
                  <c:v>1.1299999999999999E-2</c:v>
                </c:pt>
                <c:pt idx="2">
                  <c:v>9.9299999999999999E-2</c:v>
                </c:pt>
                <c:pt idx="3">
                  <c:v>-3.4299999999999997E-2</c:v>
                </c:pt>
                <c:pt idx="4">
                  <c:v>-6.8999999999999999E-3</c:v>
                </c:pt>
                <c:pt idx="5">
                  <c:v>-3.8300000000000001E-2</c:v>
                </c:pt>
                <c:pt idx="6">
                  <c:v>1.2500000000000001E-2</c:v>
                </c:pt>
              </c:numCache>
            </c:numRef>
          </c:val>
          <c:extLst>
            <c:ext xmlns:c16="http://schemas.microsoft.com/office/drawing/2014/chart" uri="{C3380CC4-5D6E-409C-BE32-E72D297353CC}">
              <c16:uniqueId val="{00000003-E74D-4244-BCE9-58AA4D40B3F7}"/>
            </c:ext>
          </c:extLst>
        </c:ser>
        <c:ser>
          <c:idx val="1"/>
          <c:order val="1"/>
          <c:tx>
            <c:strRef>
              <c:f>'Rapor Verisi'!$G$3</c:f>
              <c:strCache>
                <c:ptCount val="1"/>
                <c:pt idx="0">
                  <c:v>Yıllık</c:v>
                </c:pt>
              </c:strCache>
            </c:strRef>
          </c:tx>
          <c:spPr>
            <a:solidFill>
              <a:srgbClr val="EC700A"/>
            </a:solidFill>
            <a:ln>
              <a:solidFill>
                <a:srgbClr val="EC700A"/>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'Rapor Verisi'!$H$1:$N$1</c:f>
              <c:strCache>
                <c:ptCount val="7"/>
                <c:pt idx="0">
                  <c:v>Konut Toplam Getiri</c:v>
                </c:pt>
                <c:pt idx="1">
                  <c:v>Mevduat</c:v>
                </c:pt>
                <c:pt idx="2">
                  <c:v>BIST-100</c:v>
                </c:pt>
                <c:pt idx="3">
                  <c:v>Dolar</c:v>
                </c:pt>
                <c:pt idx="4">
                  <c:v>Euro</c:v>
                </c:pt>
                <c:pt idx="5">
                  <c:v>Altın</c:v>
                </c:pt>
                <c:pt idx="6">
                  <c:v>TÜFE</c:v>
                </c:pt>
              </c:strCache>
            </c:strRef>
          </c:cat>
          <c:val>
            <c:numRef>
              <c:f>'Rapor Verisi'!$H$3:$N$3</c:f>
              <c:numCache>
                <c:formatCode>0.00%</c:formatCode>
                <c:ptCount val="7"/>
                <c:pt idx="0">
                  <c:v>0.32820000000000005</c:v>
                </c:pt>
                <c:pt idx="1">
                  <c:v>0.114</c:v>
                </c:pt>
                <c:pt idx="2">
                  <c:v>0.25530000000000003</c:v>
                </c:pt>
                <c:pt idx="3">
                  <c:v>0.31780000000000003</c:v>
                </c:pt>
                <c:pt idx="4">
                  <c:v>0.443</c:v>
                </c:pt>
                <c:pt idx="5">
                  <c:v>0.64959999999999996</c:v>
                </c:pt>
                <c:pt idx="6">
                  <c:v>0.14599999999999999</c:v>
                </c:pt>
              </c:numCache>
            </c:numRef>
          </c:val>
          <c:extLst>
            <c:ext xmlns:c16="http://schemas.microsoft.com/office/drawing/2014/chart" uri="{C3380CC4-5D6E-409C-BE32-E72D297353CC}">
              <c16:uniqueId val="{00000004-E74D-4244-BCE9-58AA4D40B3F7}"/>
            </c:ext>
          </c:extLst>
        </c:ser>
        <c:dLbls>
          <c:showLegendKey val="0"/>
          <c:showVal val="0"/>
          <c:showCatName val="0"/>
          <c:showSerName val="0"/>
          <c:showPercent val="0"/>
          <c:showBubbleSize val="0"/>
        </c:dLbls>
        <c:gapWidth val="219"/>
        <c:overlap val="-27"/>
        <c:axId val="2032895391"/>
        <c:axId val="2032891647"/>
      </c:barChart>
      <c:catAx>
        <c:axId val="2032895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032891647"/>
        <c:crosses val="autoZero"/>
        <c:auto val="1"/>
        <c:lblAlgn val="ctr"/>
        <c:lblOffset val="100"/>
        <c:noMultiLvlLbl val="0"/>
      </c:catAx>
      <c:valAx>
        <c:axId val="203289164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03289539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200" b="1" i="0" u="none" strike="noStrike" kern="1200" spc="0" baseline="0" dirty="0">
                <a:solidFill>
                  <a:schemeClr val="accent6"/>
                </a:solidFill>
                <a:latin typeface="+mn-lt"/>
                <a:ea typeface="+mn-ea"/>
                <a:cs typeface="+mn-cs"/>
              </a:rPr>
              <a:t>İSTANBUL: İPOTEKLİ SATIŞLAR</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0"/>
          <c:order val="0"/>
          <c:tx>
            <c:strRef>
              <c:f>'Rapor Verisi'!$Y$1</c:f>
              <c:strCache>
                <c:ptCount val="1"/>
                <c:pt idx="0">
                  <c:v>İPOTEKLİ SATIŞ ORANI</c:v>
                </c:pt>
              </c:strCache>
            </c:strRef>
          </c:tx>
          <c:spPr>
            <a:solidFill>
              <a:srgbClr val="25B98B"/>
            </a:solidFill>
            <a:ln>
              <a:solidFill>
                <a:srgbClr val="25B98B"/>
              </a:solidFill>
            </a:ln>
            <a:effectLst/>
          </c:spPr>
          <c:invertIfNegative val="0"/>
          <c:cat>
            <c:numRef>
              <c:f>'Rapor Verisi'!$X$2:$X$98</c:f>
              <c:numCache>
                <c:formatCode>mmm\-yy</c:formatCode>
                <c:ptCount val="97"/>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pt idx="60">
                  <c:v>43101</c:v>
                </c:pt>
                <c:pt idx="61">
                  <c:v>43132</c:v>
                </c:pt>
                <c:pt idx="62">
                  <c:v>43160</c:v>
                </c:pt>
                <c:pt idx="63">
                  <c:v>43191</c:v>
                </c:pt>
                <c:pt idx="64">
                  <c:v>43221</c:v>
                </c:pt>
                <c:pt idx="65">
                  <c:v>43252</c:v>
                </c:pt>
                <c:pt idx="66">
                  <c:v>43282</c:v>
                </c:pt>
                <c:pt idx="67">
                  <c:v>43313</c:v>
                </c:pt>
                <c:pt idx="68">
                  <c:v>43344</c:v>
                </c:pt>
                <c:pt idx="69">
                  <c:v>43374</c:v>
                </c:pt>
                <c:pt idx="70">
                  <c:v>43405</c:v>
                </c:pt>
                <c:pt idx="71">
                  <c:v>43435</c:v>
                </c:pt>
                <c:pt idx="72">
                  <c:v>43466</c:v>
                </c:pt>
                <c:pt idx="73">
                  <c:v>43497</c:v>
                </c:pt>
                <c:pt idx="74">
                  <c:v>43525</c:v>
                </c:pt>
                <c:pt idx="75">
                  <c:v>43556</c:v>
                </c:pt>
                <c:pt idx="76">
                  <c:v>43586</c:v>
                </c:pt>
                <c:pt idx="77">
                  <c:v>43617</c:v>
                </c:pt>
                <c:pt idx="78">
                  <c:v>43647</c:v>
                </c:pt>
                <c:pt idx="79">
                  <c:v>43678</c:v>
                </c:pt>
                <c:pt idx="80">
                  <c:v>43709</c:v>
                </c:pt>
                <c:pt idx="81">
                  <c:v>43739</c:v>
                </c:pt>
                <c:pt idx="82">
                  <c:v>43770</c:v>
                </c:pt>
                <c:pt idx="83">
                  <c:v>43800</c:v>
                </c:pt>
                <c:pt idx="84">
                  <c:v>43831</c:v>
                </c:pt>
                <c:pt idx="85">
                  <c:v>43862</c:v>
                </c:pt>
                <c:pt idx="86">
                  <c:v>43891</c:v>
                </c:pt>
                <c:pt idx="87">
                  <c:v>43922</c:v>
                </c:pt>
                <c:pt idx="88">
                  <c:v>43952</c:v>
                </c:pt>
                <c:pt idx="89">
                  <c:v>43983</c:v>
                </c:pt>
                <c:pt idx="90">
                  <c:v>44013</c:v>
                </c:pt>
                <c:pt idx="91">
                  <c:v>44044</c:v>
                </c:pt>
                <c:pt idx="92">
                  <c:v>44075</c:v>
                </c:pt>
                <c:pt idx="93">
                  <c:v>44105</c:v>
                </c:pt>
                <c:pt idx="94">
                  <c:v>44136</c:v>
                </c:pt>
                <c:pt idx="95">
                  <c:v>44166</c:v>
                </c:pt>
                <c:pt idx="96">
                  <c:v>44197</c:v>
                </c:pt>
              </c:numCache>
            </c:numRef>
          </c:cat>
          <c:val>
            <c:numRef>
              <c:f>'Rapor Verisi'!$Y$2:$Y$98</c:f>
              <c:numCache>
                <c:formatCode>0%</c:formatCode>
                <c:ptCount val="97"/>
                <c:pt idx="0">
                  <c:v>0.46191390183712638</c:v>
                </c:pt>
                <c:pt idx="1">
                  <c:v>0.46576353381476993</c:v>
                </c:pt>
                <c:pt idx="2">
                  <c:v>0.47121001390820583</c:v>
                </c:pt>
                <c:pt idx="3">
                  <c:v>0.46779856668750902</c:v>
                </c:pt>
                <c:pt idx="4">
                  <c:v>0.49046754425783023</c:v>
                </c:pt>
                <c:pt idx="5">
                  <c:v>0.50431368497184481</c:v>
                </c:pt>
                <c:pt idx="6">
                  <c:v>0.48727501451519256</c:v>
                </c:pt>
                <c:pt idx="7">
                  <c:v>0.45773610180843938</c:v>
                </c:pt>
                <c:pt idx="8">
                  <c:v>0.44036945014583556</c:v>
                </c:pt>
                <c:pt idx="9">
                  <c:v>0.42163325709673077</c:v>
                </c:pt>
                <c:pt idx="10">
                  <c:v>0.42350131358968235</c:v>
                </c:pt>
                <c:pt idx="11">
                  <c:v>0.37910709806872334</c:v>
                </c:pt>
                <c:pt idx="12">
                  <c:v>0.42621076104980271</c:v>
                </c:pt>
                <c:pt idx="13">
                  <c:v>0.3514981601541966</c:v>
                </c:pt>
                <c:pt idx="14">
                  <c:v>0.34309741505813296</c:v>
                </c:pt>
                <c:pt idx="15">
                  <c:v>0.33082311733800351</c:v>
                </c:pt>
                <c:pt idx="16">
                  <c:v>0.39502576742101725</c:v>
                </c:pt>
                <c:pt idx="17">
                  <c:v>0.37850612923332638</c:v>
                </c:pt>
                <c:pt idx="18">
                  <c:v>0.41072680532834777</c:v>
                </c:pt>
                <c:pt idx="19">
                  <c:v>0.40244394489595942</c:v>
                </c:pt>
                <c:pt idx="20">
                  <c:v>0.44381780815370647</c:v>
                </c:pt>
                <c:pt idx="21">
                  <c:v>0.42563805104408353</c:v>
                </c:pt>
                <c:pt idx="22">
                  <c:v>0.40774813451906367</c:v>
                </c:pt>
                <c:pt idx="23">
                  <c:v>0.35905311259270356</c:v>
                </c:pt>
                <c:pt idx="24">
                  <c:v>0.44607222523663109</c:v>
                </c:pt>
                <c:pt idx="25">
                  <c:v>0.44578858111927644</c:v>
                </c:pt>
                <c:pt idx="26">
                  <c:v>0.42859750810095387</c:v>
                </c:pt>
                <c:pt idx="27">
                  <c:v>0.4189334827779454</c:v>
                </c:pt>
                <c:pt idx="28">
                  <c:v>0.41504449388209119</c:v>
                </c:pt>
                <c:pt idx="29">
                  <c:v>0.41231723116786972</c:v>
                </c:pt>
                <c:pt idx="30">
                  <c:v>0.37626585962053311</c:v>
                </c:pt>
                <c:pt idx="31">
                  <c:v>0.40232077571133368</c:v>
                </c:pt>
                <c:pt idx="32">
                  <c:v>0.3653870201325497</c:v>
                </c:pt>
                <c:pt idx="33">
                  <c:v>0.33122157244964262</c:v>
                </c:pt>
                <c:pt idx="34">
                  <c:v>0.32163131162234837</c:v>
                </c:pt>
                <c:pt idx="35">
                  <c:v>0.33186689227298366</c:v>
                </c:pt>
                <c:pt idx="36">
                  <c:v>0.36615998969470565</c:v>
                </c:pt>
                <c:pt idx="37">
                  <c:v>0.36534009480762869</c:v>
                </c:pt>
                <c:pt idx="38">
                  <c:v>0.38825990087755197</c:v>
                </c:pt>
                <c:pt idx="39">
                  <c:v>0.36085376465168656</c:v>
                </c:pt>
                <c:pt idx="40">
                  <c:v>0.3396801922543673</c:v>
                </c:pt>
                <c:pt idx="41">
                  <c:v>0.3750857590904636</c:v>
                </c:pt>
                <c:pt idx="42">
                  <c:v>0.34218264303116863</c:v>
                </c:pt>
                <c:pt idx="43">
                  <c:v>0.36565160258241447</c:v>
                </c:pt>
                <c:pt idx="44">
                  <c:v>0.4289906103286385</c:v>
                </c:pt>
                <c:pt idx="45">
                  <c:v>0.40869441547359436</c:v>
                </c:pt>
                <c:pt idx="46">
                  <c:v>0.39775101115605138</c:v>
                </c:pt>
                <c:pt idx="47">
                  <c:v>0.36151429593987355</c:v>
                </c:pt>
                <c:pt idx="48">
                  <c:v>0.39678623394698553</c:v>
                </c:pt>
                <c:pt idx="49">
                  <c:v>0.40752403981330482</c:v>
                </c:pt>
                <c:pt idx="50">
                  <c:v>0.43046829746468834</c:v>
                </c:pt>
                <c:pt idx="51">
                  <c:v>0.42589454799162763</c:v>
                </c:pt>
                <c:pt idx="52">
                  <c:v>0.37945482328584806</c:v>
                </c:pt>
                <c:pt idx="53">
                  <c:v>0.38747913188647748</c:v>
                </c:pt>
                <c:pt idx="54">
                  <c:v>0.36255046175966377</c:v>
                </c:pt>
                <c:pt idx="55">
                  <c:v>0.35248181429182712</c:v>
                </c:pt>
                <c:pt idx="56">
                  <c:v>0.29440586255378981</c:v>
                </c:pt>
                <c:pt idx="57">
                  <c:v>0.33641059982780064</c:v>
                </c:pt>
                <c:pt idx="58">
                  <c:v>0.35152214253473091</c:v>
                </c:pt>
                <c:pt idx="59">
                  <c:v>0.28414442700156983</c:v>
                </c:pt>
                <c:pt idx="60">
                  <c:v>0.33447600391772769</c:v>
                </c:pt>
                <c:pt idx="61">
                  <c:v>0.31944358958576968</c:v>
                </c:pt>
                <c:pt idx="62">
                  <c:v>0.3232873784332585</c:v>
                </c:pt>
                <c:pt idx="63">
                  <c:v>0.28982427931549326</c:v>
                </c:pt>
                <c:pt idx="64">
                  <c:v>0.30407257863516274</c:v>
                </c:pt>
                <c:pt idx="65">
                  <c:v>0.37932544897065262</c:v>
                </c:pt>
                <c:pt idx="66">
                  <c:v>0.25657591139824643</c:v>
                </c:pt>
                <c:pt idx="67">
                  <c:v>0.13641724544620626</c:v>
                </c:pt>
                <c:pt idx="68">
                  <c:v>9.2154728927582114E-2</c:v>
                </c:pt>
                <c:pt idx="69">
                  <c:v>7.9687730151716013E-2</c:v>
                </c:pt>
                <c:pt idx="70">
                  <c:v>6.1464690496948561E-2</c:v>
                </c:pt>
                <c:pt idx="71">
                  <c:v>5.5046908556572849E-2</c:v>
                </c:pt>
                <c:pt idx="72">
                  <c:v>9.0301003344481601E-2</c:v>
                </c:pt>
                <c:pt idx="73">
                  <c:v>0.11920896141612501</c:v>
                </c:pt>
                <c:pt idx="74">
                  <c:v>0.18087774294670847</c:v>
                </c:pt>
                <c:pt idx="75">
                  <c:v>0.2161768136225799</c:v>
                </c:pt>
                <c:pt idx="76">
                  <c:v>0.14824236817761333</c:v>
                </c:pt>
                <c:pt idx="77">
                  <c:v>0.11679920477137178</c:v>
                </c:pt>
                <c:pt idx="78">
                  <c:v>0.12404491780504746</c:v>
                </c:pt>
                <c:pt idx="79">
                  <c:v>0.27592720861406711</c:v>
                </c:pt>
                <c:pt idx="80">
                  <c:v>0.37476896625832795</c:v>
                </c:pt>
                <c:pt idx="81">
                  <c:v>0.34387141630199175</c:v>
                </c:pt>
                <c:pt idx="82">
                  <c:v>0.32831808698443266</c:v>
                </c:pt>
                <c:pt idx="83">
                  <c:v>0.25143239824391694</c:v>
                </c:pt>
                <c:pt idx="84">
                  <c:v>0.35833607830219755</c:v>
                </c:pt>
                <c:pt idx="85">
                  <c:v>0.36541346747859854</c:v>
                </c:pt>
                <c:pt idx="86">
                  <c:v>0.39519298599213948</c:v>
                </c:pt>
                <c:pt idx="87">
                  <c:v>0.40094879764436447</c:v>
                </c:pt>
                <c:pt idx="88">
                  <c:v>0.33638743455497383</c:v>
                </c:pt>
                <c:pt idx="89">
                  <c:v>0.51276085975207475</c:v>
                </c:pt>
                <c:pt idx="90">
                  <c:v>0.60864272671941566</c:v>
                </c:pt>
                <c:pt idx="91">
                  <c:v>0.5072956556186452</c:v>
                </c:pt>
                <c:pt idx="92">
                  <c:v>0.29635025000984289</c:v>
                </c:pt>
                <c:pt idx="93">
                  <c:v>0.2466995958688819</c:v>
                </c:pt>
                <c:pt idx="94">
                  <c:v>0.23650628603837792</c:v>
                </c:pt>
                <c:pt idx="95">
                  <c:v>0.16065427950187783</c:v>
                </c:pt>
                <c:pt idx="96">
                  <c:v>0.17108151617152056</c:v>
                </c:pt>
              </c:numCache>
            </c:numRef>
          </c:val>
          <c:extLst>
            <c:ext xmlns:c16="http://schemas.microsoft.com/office/drawing/2014/chart" uri="{C3380CC4-5D6E-409C-BE32-E72D297353CC}">
              <c16:uniqueId val="{00000000-0ECE-4946-8176-5CB7F58D34AF}"/>
            </c:ext>
          </c:extLst>
        </c:ser>
        <c:dLbls>
          <c:showLegendKey val="0"/>
          <c:showVal val="0"/>
          <c:showCatName val="0"/>
          <c:showSerName val="0"/>
          <c:showPercent val="0"/>
          <c:showBubbleSize val="0"/>
        </c:dLbls>
        <c:gapWidth val="150"/>
        <c:axId val="1973122559"/>
        <c:axId val="1973119231"/>
      </c:barChart>
      <c:lineChart>
        <c:grouping val="standard"/>
        <c:varyColors val="0"/>
        <c:ser>
          <c:idx val="1"/>
          <c:order val="1"/>
          <c:tx>
            <c:strRef>
              <c:f>'Rapor Verisi'!$Z$1</c:f>
              <c:strCache>
                <c:ptCount val="1"/>
                <c:pt idx="0">
                  <c:v>KONUT KREDİ FAİZ ORANI</c:v>
                </c:pt>
              </c:strCache>
            </c:strRef>
          </c:tx>
          <c:spPr>
            <a:ln w="28575" cap="rnd">
              <a:solidFill>
                <a:srgbClr val="EC700A"/>
              </a:solidFill>
              <a:round/>
            </a:ln>
            <a:effectLst/>
          </c:spPr>
          <c:marker>
            <c:symbol val="none"/>
          </c:marker>
          <c:cat>
            <c:numRef>
              <c:f>'Rapor Verisi'!$X$2:$X$98</c:f>
              <c:numCache>
                <c:formatCode>mmm\-yy</c:formatCode>
                <c:ptCount val="97"/>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pt idx="60">
                  <c:v>43101</c:v>
                </c:pt>
                <c:pt idx="61">
                  <c:v>43132</c:v>
                </c:pt>
                <c:pt idx="62">
                  <c:v>43160</c:v>
                </c:pt>
                <c:pt idx="63">
                  <c:v>43191</c:v>
                </c:pt>
                <c:pt idx="64">
                  <c:v>43221</c:v>
                </c:pt>
                <c:pt idx="65">
                  <c:v>43252</c:v>
                </c:pt>
                <c:pt idx="66">
                  <c:v>43282</c:v>
                </c:pt>
                <c:pt idx="67">
                  <c:v>43313</c:v>
                </c:pt>
                <c:pt idx="68">
                  <c:v>43344</c:v>
                </c:pt>
                <c:pt idx="69">
                  <c:v>43374</c:v>
                </c:pt>
                <c:pt idx="70">
                  <c:v>43405</c:v>
                </c:pt>
                <c:pt idx="71">
                  <c:v>43435</c:v>
                </c:pt>
                <c:pt idx="72">
                  <c:v>43466</c:v>
                </c:pt>
                <c:pt idx="73">
                  <c:v>43497</c:v>
                </c:pt>
                <c:pt idx="74">
                  <c:v>43525</c:v>
                </c:pt>
                <c:pt idx="75">
                  <c:v>43556</c:v>
                </c:pt>
                <c:pt idx="76">
                  <c:v>43586</c:v>
                </c:pt>
                <c:pt idx="77">
                  <c:v>43617</c:v>
                </c:pt>
                <c:pt idx="78">
                  <c:v>43647</c:v>
                </c:pt>
                <c:pt idx="79">
                  <c:v>43678</c:v>
                </c:pt>
                <c:pt idx="80">
                  <c:v>43709</c:v>
                </c:pt>
                <c:pt idx="81">
                  <c:v>43739</c:v>
                </c:pt>
                <c:pt idx="82">
                  <c:v>43770</c:v>
                </c:pt>
                <c:pt idx="83">
                  <c:v>43800</c:v>
                </c:pt>
                <c:pt idx="84">
                  <c:v>43831</c:v>
                </c:pt>
                <c:pt idx="85">
                  <c:v>43862</c:v>
                </c:pt>
                <c:pt idx="86">
                  <c:v>43891</c:v>
                </c:pt>
                <c:pt idx="87">
                  <c:v>43922</c:v>
                </c:pt>
                <c:pt idx="88">
                  <c:v>43952</c:v>
                </c:pt>
                <c:pt idx="89">
                  <c:v>43983</c:v>
                </c:pt>
                <c:pt idx="90">
                  <c:v>44013</c:v>
                </c:pt>
                <c:pt idx="91">
                  <c:v>44044</c:v>
                </c:pt>
                <c:pt idx="92">
                  <c:v>44075</c:v>
                </c:pt>
                <c:pt idx="93">
                  <c:v>44105</c:v>
                </c:pt>
                <c:pt idx="94">
                  <c:v>44136</c:v>
                </c:pt>
                <c:pt idx="95">
                  <c:v>44166</c:v>
                </c:pt>
                <c:pt idx="96">
                  <c:v>44197</c:v>
                </c:pt>
              </c:numCache>
            </c:numRef>
          </c:cat>
          <c:val>
            <c:numRef>
              <c:f>'Rapor Verisi'!$Z$2:$Z$98</c:f>
              <c:numCache>
                <c:formatCode>0.00%</c:formatCode>
                <c:ptCount val="97"/>
                <c:pt idx="0">
                  <c:v>8.0000000000000002E-3</c:v>
                </c:pt>
                <c:pt idx="1">
                  <c:v>7.9000000000000008E-3</c:v>
                </c:pt>
                <c:pt idx="2">
                  <c:v>7.6E-3</c:v>
                </c:pt>
                <c:pt idx="3">
                  <c:v>7.4999999999999997E-3</c:v>
                </c:pt>
                <c:pt idx="4">
                  <c:v>7.1000000000000004E-3</c:v>
                </c:pt>
                <c:pt idx="5">
                  <c:v>7.1000000000000004E-3</c:v>
                </c:pt>
                <c:pt idx="6">
                  <c:v>7.9000000000000008E-3</c:v>
                </c:pt>
                <c:pt idx="7">
                  <c:v>8.6999999999999994E-3</c:v>
                </c:pt>
                <c:pt idx="8">
                  <c:v>9.1999999999999998E-3</c:v>
                </c:pt>
                <c:pt idx="9">
                  <c:v>9.025E-3</c:v>
                </c:pt>
                <c:pt idx="10">
                  <c:v>8.7583333333333332E-3</c:v>
                </c:pt>
                <c:pt idx="11">
                  <c:v>9.1000000000000004E-3</c:v>
                </c:pt>
                <c:pt idx="12">
                  <c:v>9.9000000000000008E-3</c:v>
                </c:pt>
                <c:pt idx="13">
                  <c:v>1.12E-2</c:v>
                </c:pt>
                <c:pt idx="14">
                  <c:v>1.15E-2</c:v>
                </c:pt>
                <c:pt idx="15">
                  <c:v>1.11E-2</c:v>
                </c:pt>
                <c:pt idx="16">
                  <c:v>1.04E-2</c:v>
                </c:pt>
                <c:pt idx="17">
                  <c:v>9.7999999999999997E-3</c:v>
                </c:pt>
                <c:pt idx="18">
                  <c:v>9.1999999999999998E-3</c:v>
                </c:pt>
                <c:pt idx="19">
                  <c:v>9.2149999999999992E-3</c:v>
                </c:pt>
                <c:pt idx="20">
                  <c:v>9.0895833333333349E-3</c:v>
                </c:pt>
                <c:pt idx="21">
                  <c:v>8.9600000000000009E-3</c:v>
                </c:pt>
                <c:pt idx="22">
                  <c:v>9.0937499999999994E-3</c:v>
                </c:pt>
                <c:pt idx="23">
                  <c:v>9.1770833333333322E-3</c:v>
                </c:pt>
                <c:pt idx="24">
                  <c:v>9.1716666666666665E-3</c:v>
                </c:pt>
                <c:pt idx="25">
                  <c:v>8.9979166666666662E-3</c:v>
                </c:pt>
                <c:pt idx="26">
                  <c:v>9.0145833333333328E-3</c:v>
                </c:pt>
                <c:pt idx="27">
                  <c:v>9.1374999999999998E-3</c:v>
                </c:pt>
                <c:pt idx="28">
                  <c:v>9.5750000000000002E-3</c:v>
                </c:pt>
                <c:pt idx="29">
                  <c:v>9.8875000000000005E-3</c:v>
                </c:pt>
                <c:pt idx="30">
                  <c:v>1.0233333333333332E-2</c:v>
                </c:pt>
                <c:pt idx="31">
                  <c:v>1.04875E-2</c:v>
                </c:pt>
                <c:pt idx="32">
                  <c:v>1.1310416666666667E-2</c:v>
                </c:pt>
                <c:pt idx="33">
                  <c:v>1.1918333333333333E-2</c:v>
                </c:pt>
                <c:pt idx="34">
                  <c:v>1.1770833333333333E-2</c:v>
                </c:pt>
                <c:pt idx="35">
                  <c:v>1.1670833333333335E-2</c:v>
                </c:pt>
                <c:pt idx="36">
                  <c:v>1.1893333333333334E-2</c:v>
                </c:pt>
                <c:pt idx="37">
                  <c:v>1.2037500000000001E-2</c:v>
                </c:pt>
                <c:pt idx="38">
                  <c:v>1.2043749999999999E-2</c:v>
                </c:pt>
                <c:pt idx="39">
                  <c:v>1.1938333333333334E-2</c:v>
                </c:pt>
                <c:pt idx="40">
                  <c:v>1.1631249999999999E-2</c:v>
                </c:pt>
                <c:pt idx="41">
                  <c:v>1.1529166666666668E-2</c:v>
                </c:pt>
                <c:pt idx="42">
                  <c:v>1.1390000000000001E-2</c:v>
                </c:pt>
                <c:pt idx="43">
                  <c:v>1.0714583333333335E-2</c:v>
                </c:pt>
                <c:pt idx="44">
                  <c:v>1.0073333333333332E-2</c:v>
                </c:pt>
                <c:pt idx="45">
                  <c:v>1.0095833333333333E-2</c:v>
                </c:pt>
                <c:pt idx="46">
                  <c:v>9.7437500000000007E-3</c:v>
                </c:pt>
                <c:pt idx="47">
                  <c:v>9.5199999999999989E-3</c:v>
                </c:pt>
                <c:pt idx="48">
                  <c:v>9.5437500000000001E-3</c:v>
                </c:pt>
                <c:pt idx="49">
                  <c:v>9.4812500000000001E-3</c:v>
                </c:pt>
                <c:pt idx="50">
                  <c:v>9.2133333333333321E-3</c:v>
                </c:pt>
                <c:pt idx="51">
                  <c:v>9.3958333333333324E-3</c:v>
                </c:pt>
                <c:pt idx="52">
                  <c:v>9.6208333333333337E-3</c:v>
                </c:pt>
                <c:pt idx="53">
                  <c:v>9.7666666666666666E-3</c:v>
                </c:pt>
                <c:pt idx="54">
                  <c:v>1.0012500000000001E-2</c:v>
                </c:pt>
                <c:pt idx="55">
                  <c:v>1.0408333333333332E-2</c:v>
                </c:pt>
                <c:pt idx="56">
                  <c:v>1.0723333333333333E-2</c:v>
                </c:pt>
                <c:pt idx="57">
                  <c:v>1.0870833333333335E-2</c:v>
                </c:pt>
                <c:pt idx="58">
                  <c:v>1.0931249999999998E-2</c:v>
                </c:pt>
                <c:pt idx="59">
                  <c:v>1.1270000000000001E-2</c:v>
                </c:pt>
                <c:pt idx="60">
                  <c:v>1.1783333333333335E-2</c:v>
                </c:pt>
                <c:pt idx="61">
                  <c:v>1.2235416666666665E-2</c:v>
                </c:pt>
                <c:pt idx="62">
                  <c:v>1.2323333333333332E-2</c:v>
                </c:pt>
                <c:pt idx="63">
                  <c:v>1.2358333333333334E-2</c:v>
                </c:pt>
                <c:pt idx="64">
                  <c:v>1.1564583333333333E-2</c:v>
                </c:pt>
                <c:pt idx="65">
                  <c:v>1.0915000000000001E-2</c:v>
                </c:pt>
                <c:pt idx="66">
                  <c:v>1.405E-2</c:v>
                </c:pt>
                <c:pt idx="67">
                  <c:v>1.5826666666666666E-2</c:v>
                </c:pt>
                <c:pt idx="68">
                  <c:v>2.0983333333333333E-2</c:v>
                </c:pt>
                <c:pt idx="69">
                  <c:v>2.4122916666666671E-2</c:v>
                </c:pt>
                <c:pt idx="70">
                  <c:v>2.3858333333333332E-2</c:v>
                </c:pt>
                <c:pt idx="71">
                  <c:v>2.318541666666667E-2</c:v>
                </c:pt>
                <c:pt idx="72">
                  <c:v>2.1850000000000001E-2</c:v>
                </c:pt>
                <c:pt idx="73">
                  <c:v>1.9152083333333333E-2</c:v>
                </c:pt>
                <c:pt idx="74">
                  <c:v>1.5131666666666668E-2</c:v>
                </c:pt>
                <c:pt idx="75">
                  <c:v>1.4749999999999999E-2</c:v>
                </c:pt>
                <c:pt idx="76">
                  <c:v>1.7043333333333334E-2</c:v>
                </c:pt>
                <c:pt idx="77">
                  <c:v>1.8172916666666667E-2</c:v>
                </c:pt>
                <c:pt idx="78">
                  <c:v>1.755E-2</c:v>
                </c:pt>
                <c:pt idx="79">
                  <c:v>1.1793333333333333E-2</c:v>
                </c:pt>
                <c:pt idx="80">
                  <c:v>1.0818749999999999E-2</c:v>
                </c:pt>
                <c:pt idx="81">
                  <c:v>1.0931249999999998E-2</c:v>
                </c:pt>
                <c:pt idx="82">
                  <c:v>1.0803333333333333E-2</c:v>
                </c:pt>
                <c:pt idx="83">
                  <c:v>1.0570833333333333E-2</c:v>
                </c:pt>
                <c:pt idx="84">
                  <c:v>9.9016666666666663E-3</c:v>
                </c:pt>
                <c:pt idx="85">
                  <c:v>9.5250000000000005E-3</c:v>
                </c:pt>
                <c:pt idx="86">
                  <c:v>9.4999999999999998E-3</c:v>
                </c:pt>
                <c:pt idx="87">
                  <c:v>9.7666666666666666E-3</c:v>
                </c:pt>
                <c:pt idx="88">
                  <c:v>9.3583333333333331E-3</c:v>
                </c:pt>
                <c:pt idx="89">
                  <c:v>7.7520000000000002E-3</c:v>
                </c:pt>
                <c:pt idx="90">
                  <c:v>7.5950000000000002E-3</c:v>
                </c:pt>
                <c:pt idx="91">
                  <c:v>9.2416666666666671E-3</c:v>
                </c:pt>
                <c:pt idx="92">
                  <c:v>1.1791666666666667E-2</c:v>
                </c:pt>
                <c:pt idx="93">
                  <c:v>1.2558333333333333E-2</c:v>
                </c:pt>
                <c:pt idx="94">
                  <c:v>1.3100000000000001E-2</c:v>
                </c:pt>
                <c:pt idx="95">
                  <c:v>1.52E-2</c:v>
                </c:pt>
                <c:pt idx="96">
                  <c:v>1.5300000000000001E-2</c:v>
                </c:pt>
              </c:numCache>
            </c:numRef>
          </c:val>
          <c:smooth val="0"/>
          <c:extLst>
            <c:ext xmlns:c16="http://schemas.microsoft.com/office/drawing/2014/chart" uri="{C3380CC4-5D6E-409C-BE32-E72D297353CC}">
              <c16:uniqueId val="{00000001-0ECE-4946-8176-5CB7F58D34AF}"/>
            </c:ext>
          </c:extLst>
        </c:ser>
        <c:dLbls>
          <c:showLegendKey val="0"/>
          <c:showVal val="0"/>
          <c:showCatName val="0"/>
          <c:showSerName val="0"/>
          <c:showPercent val="0"/>
          <c:showBubbleSize val="0"/>
        </c:dLbls>
        <c:marker val="1"/>
        <c:smooth val="0"/>
        <c:axId val="2105595519"/>
        <c:axId val="2113265551"/>
      </c:lineChart>
      <c:dateAx>
        <c:axId val="1973122559"/>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973119231"/>
        <c:crosses val="autoZero"/>
        <c:auto val="1"/>
        <c:lblOffset val="100"/>
        <c:baseTimeUnit val="months"/>
      </c:dateAx>
      <c:valAx>
        <c:axId val="197311923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973122559"/>
        <c:crosses val="autoZero"/>
        <c:crossBetween val="between"/>
      </c:valAx>
      <c:valAx>
        <c:axId val="2113265551"/>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105595519"/>
        <c:crosses val="max"/>
        <c:crossBetween val="between"/>
      </c:valAx>
      <c:dateAx>
        <c:axId val="2105595519"/>
        <c:scaling>
          <c:orientation val="minMax"/>
        </c:scaling>
        <c:delete val="1"/>
        <c:axPos val="b"/>
        <c:numFmt formatCode="mmm\-yy" sourceLinked="1"/>
        <c:majorTickMark val="out"/>
        <c:minorTickMark val="none"/>
        <c:tickLblPos val="nextTo"/>
        <c:crossAx val="2113265551"/>
        <c:crosses val="autoZero"/>
        <c:auto val="1"/>
        <c:lblOffset val="100"/>
        <c:baseTimeUnit val="months"/>
      </c:date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200" b="1" i="0" u="none" strike="noStrike" kern="1200" spc="0" baseline="0" dirty="0">
                <a:solidFill>
                  <a:schemeClr val="accent6"/>
                </a:solidFill>
                <a:latin typeface="+mn-lt"/>
                <a:ea typeface="+mn-ea"/>
                <a:cs typeface="+mn-cs"/>
              </a:rPr>
              <a:t>İSTANBUL: İPOTEKLİ SATIŞLAR</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lineChart>
        <c:grouping val="standard"/>
        <c:varyColors val="0"/>
        <c:ser>
          <c:idx val="0"/>
          <c:order val="0"/>
          <c:tx>
            <c:strRef>
              <c:f>'Rapor Verisi'!$AB$1</c:f>
              <c:strCache>
                <c:ptCount val="1"/>
                <c:pt idx="0">
                  <c:v>İpotekli Satışlar: İlk El</c:v>
                </c:pt>
              </c:strCache>
            </c:strRef>
          </c:tx>
          <c:spPr>
            <a:ln w="28575" cap="rnd">
              <a:solidFill>
                <a:srgbClr val="EC700A"/>
              </a:solidFill>
              <a:round/>
            </a:ln>
            <a:effectLst/>
          </c:spPr>
          <c:marker>
            <c:symbol val="none"/>
          </c:marker>
          <c:cat>
            <c:numRef>
              <c:f>'Rapor Verisi'!$Z$2:$Z$98</c:f>
              <c:numCache>
                <c:formatCode>mmm\-yy</c:formatCode>
                <c:ptCount val="97"/>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pt idx="60">
                  <c:v>43101</c:v>
                </c:pt>
                <c:pt idx="61">
                  <c:v>43132</c:v>
                </c:pt>
                <c:pt idx="62">
                  <c:v>43160</c:v>
                </c:pt>
                <c:pt idx="63">
                  <c:v>43191</c:v>
                </c:pt>
                <c:pt idx="64">
                  <c:v>43221</c:v>
                </c:pt>
                <c:pt idx="65">
                  <c:v>43252</c:v>
                </c:pt>
                <c:pt idx="66">
                  <c:v>43282</c:v>
                </c:pt>
                <c:pt idx="67">
                  <c:v>43313</c:v>
                </c:pt>
                <c:pt idx="68">
                  <c:v>43344</c:v>
                </c:pt>
                <c:pt idx="69">
                  <c:v>43374</c:v>
                </c:pt>
                <c:pt idx="70">
                  <c:v>43405</c:v>
                </c:pt>
                <c:pt idx="71">
                  <c:v>43435</c:v>
                </c:pt>
                <c:pt idx="72">
                  <c:v>43466</c:v>
                </c:pt>
                <c:pt idx="73">
                  <c:v>43497</c:v>
                </c:pt>
                <c:pt idx="74">
                  <c:v>43525</c:v>
                </c:pt>
                <c:pt idx="75">
                  <c:v>43556</c:v>
                </c:pt>
                <c:pt idx="76">
                  <c:v>43586</c:v>
                </c:pt>
                <c:pt idx="77">
                  <c:v>43617</c:v>
                </c:pt>
                <c:pt idx="78">
                  <c:v>43647</c:v>
                </c:pt>
                <c:pt idx="79">
                  <c:v>43678</c:v>
                </c:pt>
                <c:pt idx="80">
                  <c:v>43709</c:v>
                </c:pt>
                <c:pt idx="81">
                  <c:v>43739</c:v>
                </c:pt>
                <c:pt idx="82">
                  <c:v>43770</c:v>
                </c:pt>
                <c:pt idx="83">
                  <c:v>43800</c:v>
                </c:pt>
                <c:pt idx="84">
                  <c:v>43831</c:v>
                </c:pt>
                <c:pt idx="85">
                  <c:v>43862</c:v>
                </c:pt>
                <c:pt idx="86">
                  <c:v>43891</c:v>
                </c:pt>
                <c:pt idx="87">
                  <c:v>43922</c:v>
                </c:pt>
                <c:pt idx="88">
                  <c:v>43952</c:v>
                </c:pt>
                <c:pt idx="89">
                  <c:v>43983</c:v>
                </c:pt>
                <c:pt idx="90">
                  <c:v>44013</c:v>
                </c:pt>
                <c:pt idx="91">
                  <c:v>44044</c:v>
                </c:pt>
                <c:pt idx="92">
                  <c:v>44075</c:v>
                </c:pt>
                <c:pt idx="93">
                  <c:v>44105</c:v>
                </c:pt>
                <c:pt idx="94">
                  <c:v>44136</c:v>
                </c:pt>
                <c:pt idx="95">
                  <c:v>44166</c:v>
                </c:pt>
                <c:pt idx="96">
                  <c:v>44197</c:v>
                </c:pt>
              </c:numCache>
            </c:numRef>
          </c:cat>
          <c:val>
            <c:numRef>
              <c:f>'Rapor Verisi'!$AB$2:$AB$98</c:f>
              <c:numCache>
                <c:formatCode>General</c:formatCode>
                <c:ptCount val="97"/>
                <c:pt idx="0">
                  <c:v>4066</c:v>
                </c:pt>
                <c:pt idx="1">
                  <c:v>4195</c:v>
                </c:pt>
                <c:pt idx="2">
                  <c:v>4742</c:v>
                </c:pt>
                <c:pt idx="3">
                  <c:v>4415</c:v>
                </c:pt>
                <c:pt idx="4">
                  <c:v>4895</c:v>
                </c:pt>
                <c:pt idx="5">
                  <c:v>4491</c:v>
                </c:pt>
                <c:pt idx="6">
                  <c:v>4828</c:v>
                </c:pt>
                <c:pt idx="7">
                  <c:v>3310</c:v>
                </c:pt>
                <c:pt idx="8">
                  <c:v>3986</c:v>
                </c:pt>
                <c:pt idx="9">
                  <c:v>3120</c:v>
                </c:pt>
                <c:pt idx="10">
                  <c:v>4446</c:v>
                </c:pt>
                <c:pt idx="11">
                  <c:v>4615</c:v>
                </c:pt>
                <c:pt idx="12">
                  <c:v>3560</c:v>
                </c:pt>
                <c:pt idx="13">
                  <c:v>2937</c:v>
                </c:pt>
                <c:pt idx="14">
                  <c:v>2980</c:v>
                </c:pt>
                <c:pt idx="15">
                  <c:v>2608</c:v>
                </c:pt>
                <c:pt idx="16">
                  <c:v>3245</c:v>
                </c:pt>
                <c:pt idx="17">
                  <c:v>3291</c:v>
                </c:pt>
                <c:pt idx="18">
                  <c:v>3241</c:v>
                </c:pt>
                <c:pt idx="19">
                  <c:v>3226</c:v>
                </c:pt>
                <c:pt idx="20">
                  <c:v>4265</c:v>
                </c:pt>
                <c:pt idx="21">
                  <c:v>3399</c:v>
                </c:pt>
                <c:pt idx="22">
                  <c:v>3520</c:v>
                </c:pt>
                <c:pt idx="23">
                  <c:v>4456</c:v>
                </c:pt>
                <c:pt idx="24">
                  <c:v>3420</c:v>
                </c:pt>
                <c:pt idx="25">
                  <c:v>3502</c:v>
                </c:pt>
                <c:pt idx="26">
                  <c:v>4119</c:v>
                </c:pt>
                <c:pt idx="27">
                  <c:v>4348</c:v>
                </c:pt>
                <c:pt idx="28">
                  <c:v>4208</c:v>
                </c:pt>
                <c:pt idx="29">
                  <c:v>4097</c:v>
                </c:pt>
                <c:pt idx="30">
                  <c:v>2967</c:v>
                </c:pt>
                <c:pt idx="31">
                  <c:v>3763</c:v>
                </c:pt>
                <c:pt idx="32">
                  <c:v>2822</c:v>
                </c:pt>
                <c:pt idx="33">
                  <c:v>3271</c:v>
                </c:pt>
                <c:pt idx="34">
                  <c:v>3225</c:v>
                </c:pt>
                <c:pt idx="35">
                  <c:v>4685</c:v>
                </c:pt>
                <c:pt idx="36">
                  <c:v>2659</c:v>
                </c:pt>
                <c:pt idx="37">
                  <c:v>3149</c:v>
                </c:pt>
                <c:pt idx="38">
                  <c:v>4220</c:v>
                </c:pt>
                <c:pt idx="39">
                  <c:v>3365</c:v>
                </c:pt>
                <c:pt idx="40">
                  <c:v>3496</c:v>
                </c:pt>
                <c:pt idx="41">
                  <c:v>3723</c:v>
                </c:pt>
                <c:pt idx="42">
                  <c:v>1880</c:v>
                </c:pt>
                <c:pt idx="43">
                  <c:v>3097</c:v>
                </c:pt>
                <c:pt idx="44">
                  <c:v>3411</c:v>
                </c:pt>
                <c:pt idx="45">
                  <c:v>4066</c:v>
                </c:pt>
                <c:pt idx="46">
                  <c:v>4279</c:v>
                </c:pt>
                <c:pt idx="47">
                  <c:v>4563</c:v>
                </c:pt>
                <c:pt idx="48">
                  <c:v>3033</c:v>
                </c:pt>
                <c:pt idx="49">
                  <c:v>3383</c:v>
                </c:pt>
                <c:pt idx="50">
                  <c:v>4201</c:v>
                </c:pt>
                <c:pt idx="51">
                  <c:v>3943</c:v>
                </c:pt>
                <c:pt idx="52">
                  <c:v>3497</c:v>
                </c:pt>
                <c:pt idx="53">
                  <c:v>3122</c:v>
                </c:pt>
                <c:pt idx="54">
                  <c:v>2960</c:v>
                </c:pt>
                <c:pt idx="55">
                  <c:v>3018</c:v>
                </c:pt>
                <c:pt idx="56">
                  <c:v>3469</c:v>
                </c:pt>
                <c:pt idx="57">
                  <c:v>3256</c:v>
                </c:pt>
                <c:pt idx="58">
                  <c:v>3133</c:v>
                </c:pt>
                <c:pt idx="59">
                  <c:v>3144</c:v>
                </c:pt>
                <c:pt idx="60">
                  <c:v>2550</c:v>
                </c:pt>
                <c:pt idx="61">
                  <c:v>2336</c:v>
                </c:pt>
                <c:pt idx="62">
                  <c:v>2810</c:v>
                </c:pt>
                <c:pt idx="63">
                  <c:v>2310</c:v>
                </c:pt>
                <c:pt idx="64">
                  <c:v>2697</c:v>
                </c:pt>
                <c:pt idx="65">
                  <c:v>3431</c:v>
                </c:pt>
                <c:pt idx="66">
                  <c:v>2231</c:v>
                </c:pt>
                <c:pt idx="67">
                  <c:v>915</c:v>
                </c:pt>
                <c:pt idx="68">
                  <c:v>891</c:v>
                </c:pt>
                <c:pt idx="69">
                  <c:v>1418</c:v>
                </c:pt>
                <c:pt idx="70">
                  <c:v>511</c:v>
                </c:pt>
                <c:pt idx="71">
                  <c:v>812</c:v>
                </c:pt>
                <c:pt idx="72">
                  <c:v>580</c:v>
                </c:pt>
                <c:pt idx="73">
                  <c:v>862</c:v>
                </c:pt>
                <c:pt idx="74">
                  <c:v>1531</c:v>
                </c:pt>
                <c:pt idx="75">
                  <c:v>1415</c:v>
                </c:pt>
                <c:pt idx="76">
                  <c:v>930</c:v>
                </c:pt>
                <c:pt idx="77">
                  <c:v>421</c:v>
                </c:pt>
                <c:pt idx="78">
                  <c:v>736</c:v>
                </c:pt>
                <c:pt idx="79">
                  <c:v>1492</c:v>
                </c:pt>
                <c:pt idx="80">
                  <c:v>2711</c:v>
                </c:pt>
                <c:pt idx="81">
                  <c:v>2790</c:v>
                </c:pt>
                <c:pt idx="82">
                  <c:v>2476</c:v>
                </c:pt>
                <c:pt idx="83">
                  <c:v>3035</c:v>
                </c:pt>
                <c:pt idx="84">
                  <c:v>2369</c:v>
                </c:pt>
                <c:pt idx="85">
                  <c:v>2691</c:v>
                </c:pt>
                <c:pt idx="86">
                  <c:v>2579</c:v>
                </c:pt>
                <c:pt idx="87">
                  <c:v>798</c:v>
                </c:pt>
                <c:pt idx="88">
                  <c:v>796</c:v>
                </c:pt>
                <c:pt idx="89">
                  <c:v>4247</c:v>
                </c:pt>
                <c:pt idx="90">
                  <c:v>6290</c:v>
                </c:pt>
                <c:pt idx="91" formatCode="#\ ##0">
                  <c:v>4046</c:v>
                </c:pt>
                <c:pt idx="92">
                  <c:v>1897</c:v>
                </c:pt>
                <c:pt idx="93" formatCode="###\ ###\ ###">
                  <c:v>1410</c:v>
                </c:pt>
                <c:pt idx="94" formatCode="###\ ###">
                  <c:v>1411</c:v>
                </c:pt>
                <c:pt idx="95">
                  <c:v>881</c:v>
                </c:pt>
                <c:pt idx="96">
                  <c:v>590</c:v>
                </c:pt>
              </c:numCache>
            </c:numRef>
          </c:val>
          <c:smooth val="0"/>
          <c:extLst>
            <c:ext xmlns:c16="http://schemas.microsoft.com/office/drawing/2014/chart" uri="{C3380CC4-5D6E-409C-BE32-E72D297353CC}">
              <c16:uniqueId val="{00000000-C56B-46C5-874D-1CC40D824093}"/>
            </c:ext>
          </c:extLst>
        </c:ser>
        <c:ser>
          <c:idx val="1"/>
          <c:order val="1"/>
          <c:tx>
            <c:strRef>
              <c:f>'Rapor Verisi'!$AC$1</c:f>
              <c:strCache>
                <c:ptCount val="1"/>
                <c:pt idx="0">
                  <c:v>İpotekli Satışlar: İkinci El</c:v>
                </c:pt>
              </c:strCache>
            </c:strRef>
          </c:tx>
          <c:spPr>
            <a:ln w="28575" cap="rnd">
              <a:solidFill>
                <a:srgbClr val="25B98B"/>
              </a:solidFill>
              <a:round/>
            </a:ln>
            <a:effectLst/>
          </c:spPr>
          <c:marker>
            <c:symbol val="none"/>
          </c:marker>
          <c:cat>
            <c:numRef>
              <c:f>'Rapor Verisi'!$Z$2:$Z$98</c:f>
              <c:numCache>
                <c:formatCode>mmm\-yy</c:formatCode>
                <c:ptCount val="97"/>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pt idx="60">
                  <c:v>43101</c:v>
                </c:pt>
                <c:pt idx="61">
                  <c:v>43132</c:v>
                </c:pt>
                <c:pt idx="62">
                  <c:v>43160</c:v>
                </c:pt>
                <c:pt idx="63">
                  <c:v>43191</c:v>
                </c:pt>
                <c:pt idx="64">
                  <c:v>43221</c:v>
                </c:pt>
                <c:pt idx="65">
                  <c:v>43252</c:v>
                </c:pt>
                <c:pt idx="66">
                  <c:v>43282</c:v>
                </c:pt>
                <c:pt idx="67">
                  <c:v>43313</c:v>
                </c:pt>
                <c:pt idx="68">
                  <c:v>43344</c:v>
                </c:pt>
                <c:pt idx="69">
                  <c:v>43374</c:v>
                </c:pt>
                <c:pt idx="70">
                  <c:v>43405</c:v>
                </c:pt>
                <c:pt idx="71">
                  <c:v>43435</c:v>
                </c:pt>
                <c:pt idx="72">
                  <c:v>43466</c:v>
                </c:pt>
                <c:pt idx="73">
                  <c:v>43497</c:v>
                </c:pt>
                <c:pt idx="74">
                  <c:v>43525</c:v>
                </c:pt>
                <c:pt idx="75">
                  <c:v>43556</c:v>
                </c:pt>
                <c:pt idx="76">
                  <c:v>43586</c:v>
                </c:pt>
                <c:pt idx="77">
                  <c:v>43617</c:v>
                </c:pt>
                <c:pt idx="78">
                  <c:v>43647</c:v>
                </c:pt>
                <c:pt idx="79">
                  <c:v>43678</c:v>
                </c:pt>
                <c:pt idx="80">
                  <c:v>43709</c:v>
                </c:pt>
                <c:pt idx="81">
                  <c:v>43739</c:v>
                </c:pt>
                <c:pt idx="82">
                  <c:v>43770</c:v>
                </c:pt>
                <c:pt idx="83">
                  <c:v>43800</c:v>
                </c:pt>
                <c:pt idx="84">
                  <c:v>43831</c:v>
                </c:pt>
                <c:pt idx="85">
                  <c:v>43862</c:v>
                </c:pt>
                <c:pt idx="86">
                  <c:v>43891</c:v>
                </c:pt>
                <c:pt idx="87">
                  <c:v>43922</c:v>
                </c:pt>
                <c:pt idx="88">
                  <c:v>43952</c:v>
                </c:pt>
                <c:pt idx="89">
                  <c:v>43983</c:v>
                </c:pt>
                <c:pt idx="90">
                  <c:v>44013</c:v>
                </c:pt>
                <c:pt idx="91">
                  <c:v>44044</c:v>
                </c:pt>
                <c:pt idx="92">
                  <c:v>44075</c:v>
                </c:pt>
                <c:pt idx="93">
                  <c:v>44105</c:v>
                </c:pt>
                <c:pt idx="94">
                  <c:v>44136</c:v>
                </c:pt>
                <c:pt idx="95">
                  <c:v>44166</c:v>
                </c:pt>
                <c:pt idx="96">
                  <c:v>44197</c:v>
                </c:pt>
              </c:numCache>
            </c:numRef>
          </c:cat>
          <c:val>
            <c:numRef>
              <c:f>'Rapor Verisi'!$AC$2:$AC$98</c:f>
              <c:numCache>
                <c:formatCode>General</c:formatCode>
                <c:ptCount val="97"/>
                <c:pt idx="0">
                  <c:v>4357</c:v>
                </c:pt>
                <c:pt idx="1">
                  <c:v>4641</c:v>
                </c:pt>
                <c:pt idx="2">
                  <c:v>5422</c:v>
                </c:pt>
                <c:pt idx="3">
                  <c:v>5311</c:v>
                </c:pt>
                <c:pt idx="4">
                  <c:v>5910</c:v>
                </c:pt>
                <c:pt idx="5">
                  <c:v>5271</c:v>
                </c:pt>
                <c:pt idx="6">
                  <c:v>5243</c:v>
                </c:pt>
                <c:pt idx="7">
                  <c:v>3524</c:v>
                </c:pt>
                <c:pt idx="8">
                  <c:v>4167</c:v>
                </c:pt>
                <c:pt idx="9">
                  <c:v>3148</c:v>
                </c:pt>
                <c:pt idx="10">
                  <c:v>4420</c:v>
                </c:pt>
                <c:pt idx="11">
                  <c:v>4454</c:v>
                </c:pt>
                <c:pt idx="12">
                  <c:v>3894</c:v>
                </c:pt>
                <c:pt idx="13">
                  <c:v>3081</c:v>
                </c:pt>
                <c:pt idx="14">
                  <c:v>3099</c:v>
                </c:pt>
                <c:pt idx="15">
                  <c:v>3059</c:v>
                </c:pt>
                <c:pt idx="16">
                  <c:v>3807</c:v>
                </c:pt>
                <c:pt idx="17">
                  <c:v>3996</c:v>
                </c:pt>
                <c:pt idx="18">
                  <c:v>3789</c:v>
                </c:pt>
                <c:pt idx="19">
                  <c:v>3756</c:v>
                </c:pt>
                <c:pt idx="20">
                  <c:v>5021</c:v>
                </c:pt>
                <c:pt idx="21">
                  <c:v>3939</c:v>
                </c:pt>
                <c:pt idx="22">
                  <c:v>4458</c:v>
                </c:pt>
                <c:pt idx="23">
                  <c:v>5130</c:v>
                </c:pt>
                <c:pt idx="24">
                  <c:v>3979</c:v>
                </c:pt>
                <c:pt idx="25">
                  <c:v>4384</c:v>
                </c:pt>
                <c:pt idx="26">
                  <c:v>5272</c:v>
                </c:pt>
                <c:pt idx="27">
                  <c:v>5370</c:v>
                </c:pt>
                <c:pt idx="28">
                  <c:v>4747</c:v>
                </c:pt>
                <c:pt idx="29">
                  <c:v>4814</c:v>
                </c:pt>
                <c:pt idx="30">
                  <c:v>3498</c:v>
                </c:pt>
                <c:pt idx="31">
                  <c:v>3830</c:v>
                </c:pt>
                <c:pt idx="32">
                  <c:v>3022</c:v>
                </c:pt>
                <c:pt idx="33">
                  <c:v>2846</c:v>
                </c:pt>
                <c:pt idx="34">
                  <c:v>3234</c:v>
                </c:pt>
                <c:pt idx="35">
                  <c:v>4141</c:v>
                </c:pt>
                <c:pt idx="36">
                  <c:v>3026</c:v>
                </c:pt>
                <c:pt idx="37">
                  <c:v>3479</c:v>
                </c:pt>
                <c:pt idx="38">
                  <c:v>4319</c:v>
                </c:pt>
                <c:pt idx="39">
                  <c:v>3685</c:v>
                </c:pt>
                <c:pt idx="40">
                  <c:v>3854</c:v>
                </c:pt>
                <c:pt idx="41">
                  <c:v>3931</c:v>
                </c:pt>
                <c:pt idx="42">
                  <c:v>2193</c:v>
                </c:pt>
                <c:pt idx="43">
                  <c:v>3303</c:v>
                </c:pt>
                <c:pt idx="44">
                  <c:v>3899</c:v>
                </c:pt>
                <c:pt idx="45">
                  <c:v>4555</c:v>
                </c:pt>
                <c:pt idx="46">
                  <c:v>4670</c:v>
                </c:pt>
                <c:pt idx="47">
                  <c:v>4528</c:v>
                </c:pt>
                <c:pt idx="48">
                  <c:v>3239</c:v>
                </c:pt>
                <c:pt idx="49">
                  <c:v>3864</c:v>
                </c:pt>
                <c:pt idx="50">
                  <c:v>5460</c:v>
                </c:pt>
                <c:pt idx="51">
                  <c:v>4603</c:v>
                </c:pt>
                <c:pt idx="52">
                  <c:v>4201</c:v>
                </c:pt>
                <c:pt idx="53">
                  <c:v>3841</c:v>
                </c:pt>
                <c:pt idx="54">
                  <c:v>3596</c:v>
                </c:pt>
                <c:pt idx="55">
                  <c:v>3572</c:v>
                </c:pt>
                <c:pt idx="56">
                  <c:v>3441</c:v>
                </c:pt>
                <c:pt idx="57">
                  <c:v>3777</c:v>
                </c:pt>
                <c:pt idx="58">
                  <c:v>3876</c:v>
                </c:pt>
                <c:pt idx="59">
                  <c:v>3372</c:v>
                </c:pt>
                <c:pt idx="60">
                  <c:v>2914</c:v>
                </c:pt>
                <c:pt idx="61">
                  <c:v>2854</c:v>
                </c:pt>
                <c:pt idx="62">
                  <c:v>3240</c:v>
                </c:pt>
                <c:pt idx="63">
                  <c:v>2737</c:v>
                </c:pt>
                <c:pt idx="64">
                  <c:v>3403</c:v>
                </c:pt>
                <c:pt idx="65">
                  <c:v>4363</c:v>
                </c:pt>
                <c:pt idx="66">
                  <c:v>2773</c:v>
                </c:pt>
                <c:pt idx="67">
                  <c:v>1167</c:v>
                </c:pt>
                <c:pt idx="68">
                  <c:v>972</c:v>
                </c:pt>
                <c:pt idx="69">
                  <c:v>746</c:v>
                </c:pt>
                <c:pt idx="70">
                  <c:v>476</c:v>
                </c:pt>
                <c:pt idx="71">
                  <c:v>649</c:v>
                </c:pt>
                <c:pt idx="72">
                  <c:v>635</c:v>
                </c:pt>
                <c:pt idx="73">
                  <c:v>862</c:v>
                </c:pt>
                <c:pt idx="74">
                  <c:v>1931</c:v>
                </c:pt>
                <c:pt idx="75">
                  <c:v>2292</c:v>
                </c:pt>
                <c:pt idx="76">
                  <c:v>1634</c:v>
                </c:pt>
                <c:pt idx="77">
                  <c:v>754</c:v>
                </c:pt>
                <c:pt idx="78">
                  <c:v>1407</c:v>
                </c:pt>
                <c:pt idx="79">
                  <c:v>2890</c:v>
                </c:pt>
                <c:pt idx="80">
                  <c:v>6008</c:v>
                </c:pt>
                <c:pt idx="81">
                  <c:v>5618</c:v>
                </c:pt>
                <c:pt idx="82">
                  <c:v>5707</c:v>
                </c:pt>
                <c:pt idx="83">
                  <c:v>7102</c:v>
                </c:pt>
                <c:pt idx="84">
                  <c:v>5246</c:v>
                </c:pt>
                <c:pt idx="85">
                  <c:v>5590</c:v>
                </c:pt>
                <c:pt idx="86">
                  <c:v>5264</c:v>
                </c:pt>
                <c:pt idx="87">
                  <c:v>1653</c:v>
                </c:pt>
                <c:pt idx="88">
                  <c:v>1774</c:v>
                </c:pt>
                <c:pt idx="89">
                  <c:v>10520</c:v>
                </c:pt>
                <c:pt idx="90">
                  <c:v>17710</c:v>
                </c:pt>
                <c:pt idx="91" formatCode="#\ ##0">
                  <c:v>11321</c:v>
                </c:pt>
                <c:pt idx="92" formatCode="###\ ###\ ###">
                  <c:v>5630</c:v>
                </c:pt>
                <c:pt idx="93" formatCode="###\ ###">
                  <c:v>4084</c:v>
                </c:pt>
                <c:pt idx="94" formatCode="###\ ###">
                  <c:v>3593</c:v>
                </c:pt>
                <c:pt idx="95" formatCode="###\ ###">
                  <c:v>2370</c:v>
                </c:pt>
                <c:pt idx="96">
                  <c:v>1748</c:v>
                </c:pt>
              </c:numCache>
            </c:numRef>
          </c:val>
          <c:smooth val="0"/>
          <c:extLst>
            <c:ext xmlns:c16="http://schemas.microsoft.com/office/drawing/2014/chart" uri="{C3380CC4-5D6E-409C-BE32-E72D297353CC}">
              <c16:uniqueId val="{00000001-C56B-46C5-874D-1CC40D824093}"/>
            </c:ext>
          </c:extLst>
        </c:ser>
        <c:dLbls>
          <c:showLegendKey val="0"/>
          <c:showVal val="0"/>
          <c:showCatName val="0"/>
          <c:showSerName val="0"/>
          <c:showPercent val="0"/>
          <c:showBubbleSize val="0"/>
        </c:dLbls>
        <c:smooth val="0"/>
        <c:axId val="1039613823"/>
        <c:axId val="1039617983"/>
      </c:lineChart>
      <c:dateAx>
        <c:axId val="1039613823"/>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039617983"/>
        <c:crosses val="autoZero"/>
        <c:auto val="1"/>
        <c:lblOffset val="100"/>
        <c:baseTimeUnit val="months"/>
      </c:dateAx>
      <c:valAx>
        <c:axId val="10396179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039613823"/>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200" b="1" i="0" u="none" strike="noStrike" kern="1200" spc="0" baseline="0" dirty="0">
                <a:solidFill>
                  <a:schemeClr val="accent6"/>
                </a:solidFill>
                <a:latin typeface="+mn-lt"/>
                <a:ea typeface="+mn-ea"/>
                <a:cs typeface="+mn-cs"/>
              </a:rPr>
              <a:t>İSTANBUL: </a:t>
            </a:r>
            <a:r>
              <a:rPr lang="tr-TR" sz="1200" b="1" i="0" u="none" strike="noStrike" kern="1200" spc="0" baseline="0" dirty="0" smtClean="0">
                <a:solidFill>
                  <a:schemeClr val="accent6"/>
                </a:solidFill>
                <a:latin typeface="+mn-lt"/>
                <a:ea typeface="+mn-ea"/>
                <a:cs typeface="+mn-cs"/>
              </a:rPr>
              <a:t>KONUT İLÇE </a:t>
            </a:r>
            <a:r>
              <a:rPr lang="tr-TR" sz="1200" b="1" i="0" u="none" strike="noStrike" kern="1200" spc="0" baseline="0" dirty="0">
                <a:solidFill>
                  <a:schemeClr val="accent6"/>
                </a:solidFill>
                <a:latin typeface="+mn-lt"/>
                <a:ea typeface="+mn-ea"/>
                <a:cs typeface="+mn-cs"/>
              </a:rPr>
              <a:t>SATIŞ RAKAMLARI-EN FAZLA</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0"/>
          <c:order val="0"/>
          <c:spPr>
            <a:solidFill>
              <a:srgbClr val="EC700A"/>
            </a:solidFill>
            <a:ln>
              <a:solidFill>
                <a:srgbClr val="EC700A"/>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'Rapor Verisi'!$AZ$2:$AZ$11</c:f>
              <c:strCache>
                <c:ptCount val="10"/>
                <c:pt idx="0">
                  <c:v>Esenyurt</c:v>
                </c:pt>
                <c:pt idx="1">
                  <c:v>Beylikdüzü</c:v>
                </c:pt>
                <c:pt idx="2">
                  <c:v>Pendik</c:v>
                </c:pt>
                <c:pt idx="3">
                  <c:v>Kadıköy</c:v>
                </c:pt>
                <c:pt idx="4">
                  <c:v>Başakşehir</c:v>
                </c:pt>
                <c:pt idx="5">
                  <c:v>Kağıthane</c:v>
                </c:pt>
                <c:pt idx="6">
                  <c:v>Sancaktepe</c:v>
                </c:pt>
                <c:pt idx="7">
                  <c:v>Ümraniye</c:v>
                </c:pt>
                <c:pt idx="8">
                  <c:v>Kartal</c:v>
                </c:pt>
                <c:pt idx="9">
                  <c:v>Bahçelievler</c:v>
                </c:pt>
              </c:strCache>
            </c:strRef>
          </c:cat>
          <c:val>
            <c:numRef>
              <c:f>'Rapor Verisi'!$BA$2:$BA$11</c:f>
              <c:numCache>
                <c:formatCode>General</c:formatCode>
                <c:ptCount val="10"/>
                <c:pt idx="0">
                  <c:v>1993</c:v>
                </c:pt>
                <c:pt idx="1">
                  <c:v>786</c:v>
                </c:pt>
                <c:pt idx="2">
                  <c:v>730</c:v>
                </c:pt>
                <c:pt idx="3">
                  <c:v>632</c:v>
                </c:pt>
                <c:pt idx="4">
                  <c:v>593</c:v>
                </c:pt>
                <c:pt idx="5">
                  <c:v>544</c:v>
                </c:pt>
                <c:pt idx="6">
                  <c:v>523</c:v>
                </c:pt>
                <c:pt idx="7">
                  <c:v>480</c:v>
                </c:pt>
                <c:pt idx="8">
                  <c:v>441</c:v>
                </c:pt>
                <c:pt idx="9">
                  <c:v>431</c:v>
                </c:pt>
              </c:numCache>
            </c:numRef>
          </c:val>
          <c:extLst>
            <c:ext xmlns:c16="http://schemas.microsoft.com/office/drawing/2014/chart" uri="{C3380CC4-5D6E-409C-BE32-E72D297353CC}">
              <c16:uniqueId val="{00000000-9705-49B6-87E8-7503A4AD58E3}"/>
            </c:ext>
          </c:extLst>
        </c:ser>
        <c:dLbls>
          <c:showLegendKey val="0"/>
          <c:showVal val="0"/>
          <c:showCatName val="0"/>
          <c:showSerName val="0"/>
          <c:showPercent val="0"/>
          <c:showBubbleSize val="0"/>
        </c:dLbls>
        <c:gapWidth val="219"/>
        <c:overlap val="-27"/>
        <c:axId val="2085248800"/>
        <c:axId val="2085255872"/>
      </c:barChart>
      <c:catAx>
        <c:axId val="2085248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085255872"/>
        <c:crosses val="autoZero"/>
        <c:auto val="1"/>
        <c:lblAlgn val="ctr"/>
        <c:lblOffset val="100"/>
        <c:noMultiLvlLbl val="0"/>
      </c:catAx>
      <c:valAx>
        <c:axId val="2085255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085248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200" b="1" i="0" u="none" strike="noStrike" kern="1200" spc="0" baseline="0" dirty="0">
                <a:solidFill>
                  <a:schemeClr val="accent6"/>
                </a:solidFill>
                <a:latin typeface="+mn-lt"/>
                <a:ea typeface="+mn-ea"/>
                <a:cs typeface="+mn-cs"/>
              </a:rPr>
              <a:t>İSTANBUL: İLÇE KONUT SATIŞ RAKAMLARI-EN AZ</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0"/>
          <c:order val="0"/>
          <c:spPr>
            <a:solidFill>
              <a:srgbClr val="25B98B"/>
            </a:solidFill>
            <a:ln>
              <a:solidFill>
                <a:srgbClr val="25B98B"/>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'Rapor Verisi'!$AZ$28:$AZ$37</c:f>
              <c:strCache>
                <c:ptCount val="10"/>
                <c:pt idx="0">
                  <c:v>Arnavutköy</c:v>
                </c:pt>
                <c:pt idx="1">
                  <c:v>Zeytinburnu</c:v>
                </c:pt>
                <c:pt idx="2">
                  <c:v>Sultanbeyli</c:v>
                </c:pt>
                <c:pt idx="3">
                  <c:v>Güngören</c:v>
                </c:pt>
                <c:pt idx="4">
                  <c:v>Bayrampaşa</c:v>
                </c:pt>
                <c:pt idx="5">
                  <c:v>Sarıyer</c:v>
                </c:pt>
                <c:pt idx="6">
                  <c:v>Beyoğlu</c:v>
                </c:pt>
                <c:pt idx="7">
                  <c:v>Beşiktaş</c:v>
                </c:pt>
                <c:pt idx="8">
                  <c:v>Esenler</c:v>
                </c:pt>
                <c:pt idx="9">
                  <c:v>Beykoz</c:v>
                </c:pt>
              </c:strCache>
            </c:strRef>
          </c:cat>
          <c:val>
            <c:numRef>
              <c:f>'Rapor Verisi'!$BA$28:$BA$37</c:f>
              <c:numCache>
                <c:formatCode>General</c:formatCode>
                <c:ptCount val="10"/>
                <c:pt idx="0">
                  <c:v>246</c:v>
                </c:pt>
                <c:pt idx="1">
                  <c:v>226</c:v>
                </c:pt>
                <c:pt idx="2">
                  <c:v>187</c:v>
                </c:pt>
                <c:pt idx="3">
                  <c:v>184</c:v>
                </c:pt>
                <c:pt idx="4">
                  <c:v>163</c:v>
                </c:pt>
                <c:pt idx="5">
                  <c:v>152</c:v>
                </c:pt>
                <c:pt idx="6">
                  <c:v>143</c:v>
                </c:pt>
                <c:pt idx="7">
                  <c:v>115</c:v>
                </c:pt>
                <c:pt idx="8">
                  <c:v>115</c:v>
                </c:pt>
                <c:pt idx="9">
                  <c:v>30</c:v>
                </c:pt>
              </c:numCache>
            </c:numRef>
          </c:val>
          <c:extLst>
            <c:ext xmlns:c16="http://schemas.microsoft.com/office/drawing/2014/chart" uri="{C3380CC4-5D6E-409C-BE32-E72D297353CC}">
              <c16:uniqueId val="{00000000-17D1-42F4-A096-D63ADE9FB519}"/>
            </c:ext>
          </c:extLst>
        </c:ser>
        <c:dLbls>
          <c:showLegendKey val="0"/>
          <c:showVal val="0"/>
          <c:showCatName val="0"/>
          <c:showSerName val="0"/>
          <c:showPercent val="0"/>
          <c:showBubbleSize val="0"/>
        </c:dLbls>
        <c:gapWidth val="219"/>
        <c:overlap val="-27"/>
        <c:axId val="2085262528"/>
        <c:axId val="2085253792"/>
      </c:barChart>
      <c:catAx>
        <c:axId val="2085262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085253792"/>
        <c:crosses val="autoZero"/>
        <c:auto val="1"/>
        <c:lblAlgn val="ctr"/>
        <c:lblOffset val="100"/>
        <c:noMultiLvlLbl val="0"/>
      </c:catAx>
      <c:valAx>
        <c:axId val="2085253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085262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200" b="1" i="0" u="none" strike="noStrike" kern="1200" spc="0" baseline="0" dirty="0" smtClean="0">
                <a:solidFill>
                  <a:schemeClr val="accent6"/>
                </a:solidFill>
                <a:latin typeface="+mn-lt"/>
                <a:ea typeface="+mn-ea"/>
                <a:cs typeface="+mn-cs"/>
              </a:rPr>
              <a:t>İSTANBUL: YABANCIYA </a:t>
            </a:r>
            <a:r>
              <a:rPr lang="tr-TR" sz="1200" b="1" i="0" u="none" strike="noStrike" kern="1200" spc="0" baseline="0" dirty="0">
                <a:solidFill>
                  <a:schemeClr val="accent6"/>
                </a:solidFill>
                <a:latin typeface="+mn-lt"/>
                <a:ea typeface="+mn-ea"/>
                <a:cs typeface="+mn-cs"/>
              </a:rPr>
              <a:t>YAPILAN KONUT SATIŞLARI</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lineChart>
        <c:grouping val="standard"/>
        <c:varyColors val="0"/>
        <c:ser>
          <c:idx val="0"/>
          <c:order val="0"/>
          <c:tx>
            <c:strRef>
              <c:f>'Rapor Verisi'!$AU$1</c:f>
              <c:strCache>
                <c:ptCount val="1"/>
                <c:pt idx="0">
                  <c:v>Türkiye</c:v>
                </c:pt>
              </c:strCache>
            </c:strRef>
          </c:tx>
          <c:spPr>
            <a:ln w="28575" cap="rnd">
              <a:solidFill>
                <a:srgbClr val="25B98B"/>
              </a:solidFill>
              <a:round/>
            </a:ln>
            <a:effectLst/>
          </c:spPr>
          <c:marker>
            <c:symbol val="none"/>
          </c:marker>
          <c:cat>
            <c:numRef>
              <c:f>'Rapor Verisi'!$AT$2:$AT$98</c:f>
              <c:numCache>
                <c:formatCode>mmm\-yy</c:formatCode>
                <c:ptCount val="97"/>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pt idx="60">
                  <c:v>43101</c:v>
                </c:pt>
                <c:pt idx="61">
                  <c:v>43132</c:v>
                </c:pt>
                <c:pt idx="62">
                  <c:v>43160</c:v>
                </c:pt>
                <c:pt idx="63">
                  <c:v>43191</c:v>
                </c:pt>
                <c:pt idx="64">
                  <c:v>43221</c:v>
                </c:pt>
                <c:pt idx="65">
                  <c:v>43252</c:v>
                </c:pt>
                <c:pt idx="66">
                  <c:v>43282</c:v>
                </c:pt>
                <c:pt idx="67">
                  <c:v>43313</c:v>
                </c:pt>
                <c:pt idx="68">
                  <c:v>43344</c:v>
                </c:pt>
                <c:pt idx="69">
                  <c:v>43374</c:v>
                </c:pt>
                <c:pt idx="70">
                  <c:v>43405</c:v>
                </c:pt>
                <c:pt idx="71">
                  <c:v>43435</c:v>
                </c:pt>
                <c:pt idx="72">
                  <c:v>43466</c:v>
                </c:pt>
                <c:pt idx="73">
                  <c:v>43497</c:v>
                </c:pt>
                <c:pt idx="74">
                  <c:v>43525</c:v>
                </c:pt>
                <c:pt idx="75">
                  <c:v>43556</c:v>
                </c:pt>
                <c:pt idx="76">
                  <c:v>43586</c:v>
                </c:pt>
                <c:pt idx="77">
                  <c:v>43617</c:v>
                </c:pt>
                <c:pt idx="78">
                  <c:v>43647</c:v>
                </c:pt>
                <c:pt idx="79">
                  <c:v>43678</c:v>
                </c:pt>
                <c:pt idx="80">
                  <c:v>43709</c:v>
                </c:pt>
                <c:pt idx="81">
                  <c:v>43739</c:v>
                </c:pt>
                <c:pt idx="82">
                  <c:v>43770</c:v>
                </c:pt>
                <c:pt idx="83">
                  <c:v>43800</c:v>
                </c:pt>
                <c:pt idx="84">
                  <c:v>43831</c:v>
                </c:pt>
                <c:pt idx="85">
                  <c:v>43862</c:v>
                </c:pt>
                <c:pt idx="86">
                  <c:v>43891</c:v>
                </c:pt>
                <c:pt idx="87">
                  <c:v>43922</c:v>
                </c:pt>
                <c:pt idx="88">
                  <c:v>43952</c:v>
                </c:pt>
                <c:pt idx="89">
                  <c:v>43983</c:v>
                </c:pt>
                <c:pt idx="90">
                  <c:v>44013</c:v>
                </c:pt>
                <c:pt idx="91">
                  <c:v>44044</c:v>
                </c:pt>
                <c:pt idx="92">
                  <c:v>44075</c:v>
                </c:pt>
                <c:pt idx="93">
                  <c:v>44105</c:v>
                </c:pt>
                <c:pt idx="94">
                  <c:v>44136</c:v>
                </c:pt>
                <c:pt idx="95">
                  <c:v>44166</c:v>
                </c:pt>
                <c:pt idx="96">
                  <c:v>44197</c:v>
                </c:pt>
              </c:numCache>
            </c:numRef>
          </c:cat>
          <c:val>
            <c:numRef>
              <c:f>'Rapor Verisi'!$AU$2:$AU$98</c:f>
              <c:numCache>
                <c:formatCode>General</c:formatCode>
                <c:ptCount val="97"/>
                <c:pt idx="0">
                  <c:v>888</c:v>
                </c:pt>
                <c:pt idx="1">
                  <c:v>716</c:v>
                </c:pt>
                <c:pt idx="2">
                  <c:v>962</c:v>
                </c:pt>
                <c:pt idx="3">
                  <c:v>947</c:v>
                </c:pt>
                <c:pt idx="4">
                  <c:v>938</c:v>
                </c:pt>
                <c:pt idx="5">
                  <c:v>783</c:v>
                </c:pt>
                <c:pt idx="6">
                  <c:v>1114</c:v>
                </c:pt>
                <c:pt idx="7">
                  <c:v>890</c:v>
                </c:pt>
                <c:pt idx="8">
                  <c:v>1025</c:v>
                </c:pt>
                <c:pt idx="9">
                  <c:v>1021</c:v>
                </c:pt>
                <c:pt idx="10">
                  <c:v>1456</c:v>
                </c:pt>
                <c:pt idx="11">
                  <c:v>1441</c:v>
                </c:pt>
                <c:pt idx="12">
                  <c:v>1207</c:v>
                </c:pt>
                <c:pt idx="13">
                  <c:v>1071</c:v>
                </c:pt>
                <c:pt idx="14">
                  <c:v>1362</c:v>
                </c:pt>
                <c:pt idx="15">
                  <c:v>1554</c:v>
                </c:pt>
                <c:pt idx="16">
                  <c:v>1610</c:v>
                </c:pt>
                <c:pt idx="17">
                  <c:v>1703</c:v>
                </c:pt>
                <c:pt idx="18">
                  <c:v>1473</c:v>
                </c:pt>
                <c:pt idx="19">
                  <c:v>1774</c:v>
                </c:pt>
                <c:pt idx="20">
                  <c:v>1857</c:v>
                </c:pt>
                <c:pt idx="21">
                  <c:v>1806</c:v>
                </c:pt>
                <c:pt idx="22">
                  <c:v>1687</c:v>
                </c:pt>
                <c:pt idx="23">
                  <c:v>1855</c:v>
                </c:pt>
                <c:pt idx="24">
                  <c:v>1289</c:v>
                </c:pt>
                <c:pt idx="25">
                  <c:v>1369</c:v>
                </c:pt>
                <c:pt idx="26">
                  <c:v>1610</c:v>
                </c:pt>
                <c:pt idx="27">
                  <c:v>1847</c:v>
                </c:pt>
                <c:pt idx="28">
                  <c:v>1982</c:v>
                </c:pt>
                <c:pt idx="29">
                  <c:v>2256</c:v>
                </c:pt>
                <c:pt idx="30">
                  <c:v>2027</c:v>
                </c:pt>
                <c:pt idx="31">
                  <c:v>2044</c:v>
                </c:pt>
                <c:pt idx="32">
                  <c:v>1768</c:v>
                </c:pt>
                <c:pt idx="33">
                  <c:v>2236</c:v>
                </c:pt>
                <c:pt idx="34">
                  <c:v>2119</c:v>
                </c:pt>
                <c:pt idx="35">
                  <c:v>2283</c:v>
                </c:pt>
                <c:pt idx="36">
                  <c:v>1462</c:v>
                </c:pt>
                <c:pt idx="37">
                  <c:v>1585</c:v>
                </c:pt>
                <c:pt idx="38">
                  <c:v>1595</c:v>
                </c:pt>
                <c:pt idx="39">
                  <c:v>1581</c:v>
                </c:pt>
                <c:pt idx="40">
                  <c:v>1612</c:v>
                </c:pt>
                <c:pt idx="41">
                  <c:v>1543</c:v>
                </c:pt>
                <c:pt idx="42">
                  <c:v>1044</c:v>
                </c:pt>
                <c:pt idx="43">
                  <c:v>1512</c:v>
                </c:pt>
                <c:pt idx="44">
                  <c:v>1276</c:v>
                </c:pt>
                <c:pt idx="45">
                  <c:v>1566</c:v>
                </c:pt>
                <c:pt idx="46">
                  <c:v>1773</c:v>
                </c:pt>
                <c:pt idx="47">
                  <c:v>1640</c:v>
                </c:pt>
                <c:pt idx="48">
                  <c:v>1386</c:v>
                </c:pt>
                <c:pt idx="49">
                  <c:v>1306</c:v>
                </c:pt>
                <c:pt idx="50">
                  <c:v>1578</c:v>
                </c:pt>
                <c:pt idx="51">
                  <c:v>1624</c:v>
                </c:pt>
                <c:pt idx="52">
                  <c:v>1775</c:v>
                </c:pt>
                <c:pt idx="53">
                  <c:v>1926</c:v>
                </c:pt>
                <c:pt idx="54">
                  <c:v>1726</c:v>
                </c:pt>
                <c:pt idx="55">
                  <c:v>1684</c:v>
                </c:pt>
                <c:pt idx="56">
                  <c:v>2236</c:v>
                </c:pt>
                <c:pt idx="57">
                  <c:v>2677</c:v>
                </c:pt>
                <c:pt idx="58">
                  <c:v>2152</c:v>
                </c:pt>
                <c:pt idx="59">
                  <c:v>2164</c:v>
                </c:pt>
                <c:pt idx="60">
                  <c:v>1742</c:v>
                </c:pt>
                <c:pt idx="61">
                  <c:v>1729</c:v>
                </c:pt>
                <c:pt idx="62">
                  <c:v>1827</c:v>
                </c:pt>
                <c:pt idx="63">
                  <c:v>2043</c:v>
                </c:pt>
                <c:pt idx="64">
                  <c:v>2415</c:v>
                </c:pt>
                <c:pt idx="65">
                  <c:v>2060</c:v>
                </c:pt>
                <c:pt idx="66">
                  <c:v>2858</c:v>
                </c:pt>
                <c:pt idx="67">
                  <c:v>3866</c:v>
                </c:pt>
                <c:pt idx="68">
                  <c:v>5615</c:v>
                </c:pt>
                <c:pt idx="69">
                  <c:v>6276</c:v>
                </c:pt>
                <c:pt idx="70">
                  <c:v>4672</c:v>
                </c:pt>
                <c:pt idx="71">
                  <c:v>4560</c:v>
                </c:pt>
                <c:pt idx="72">
                  <c:v>3168</c:v>
                </c:pt>
                <c:pt idx="73">
                  <c:v>3321</c:v>
                </c:pt>
                <c:pt idx="74">
                  <c:v>3129</c:v>
                </c:pt>
                <c:pt idx="75">
                  <c:v>3720</c:v>
                </c:pt>
                <c:pt idx="76">
                  <c:v>3925</c:v>
                </c:pt>
                <c:pt idx="77">
                  <c:v>2689</c:v>
                </c:pt>
                <c:pt idx="78">
                  <c:v>4192</c:v>
                </c:pt>
                <c:pt idx="79">
                  <c:v>3604</c:v>
                </c:pt>
                <c:pt idx="80">
                  <c:v>4177</c:v>
                </c:pt>
                <c:pt idx="81">
                  <c:v>4272</c:v>
                </c:pt>
                <c:pt idx="82">
                  <c:v>3988</c:v>
                </c:pt>
                <c:pt idx="83">
                  <c:v>5298</c:v>
                </c:pt>
                <c:pt idx="84">
                  <c:v>3907</c:v>
                </c:pt>
                <c:pt idx="85">
                  <c:v>4005</c:v>
                </c:pt>
                <c:pt idx="86">
                  <c:v>3036</c:v>
                </c:pt>
                <c:pt idx="87">
                  <c:v>790</c:v>
                </c:pt>
                <c:pt idx="88">
                  <c:v>860</c:v>
                </c:pt>
                <c:pt idx="89">
                  <c:v>1664</c:v>
                </c:pt>
                <c:pt idx="90">
                  <c:v>2741</c:v>
                </c:pt>
                <c:pt idx="91">
                  <c:v>3893</c:v>
                </c:pt>
                <c:pt idx="92">
                  <c:v>5269</c:v>
                </c:pt>
                <c:pt idx="93">
                  <c:v>5258</c:v>
                </c:pt>
                <c:pt idx="94">
                  <c:v>4962</c:v>
                </c:pt>
                <c:pt idx="95">
                  <c:v>4427</c:v>
                </c:pt>
                <c:pt idx="96">
                  <c:v>2675</c:v>
                </c:pt>
              </c:numCache>
            </c:numRef>
          </c:val>
          <c:smooth val="0"/>
          <c:extLst>
            <c:ext xmlns:c16="http://schemas.microsoft.com/office/drawing/2014/chart" uri="{C3380CC4-5D6E-409C-BE32-E72D297353CC}">
              <c16:uniqueId val="{00000001-58C3-4493-89D6-251BDF9EB857}"/>
            </c:ext>
          </c:extLst>
        </c:ser>
        <c:ser>
          <c:idx val="1"/>
          <c:order val="1"/>
          <c:tx>
            <c:strRef>
              <c:f>'Rapor Verisi'!$AV$1</c:f>
              <c:strCache>
                <c:ptCount val="1"/>
                <c:pt idx="0">
                  <c:v>İstanbul</c:v>
                </c:pt>
              </c:strCache>
            </c:strRef>
          </c:tx>
          <c:spPr>
            <a:ln w="28575" cap="rnd">
              <a:solidFill>
                <a:srgbClr val="EC700A"/>
              </a:solidFill>
              <a:round/>
            </a:ln>
            <a:effectLst/>
          </c:spPr>
          <c:marker>
            <c:symbol val="none"/>
          </c:marker>
          <c:cat>
            <c:numRef>
              <c:f>'Rapor Verisi'!$AT$2:$AT$98</c:f>
              <c:numCache>
                <c:formatCode>mmm\-yy</c:formatCode>
                <c:ptCount val="97"/>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pt idx="60">
                  <c:v>43101</c:v>
                </c:pt>
                <c:pt idx="61">
                  <c:v>43132</c:v>
                </c:pt>
                <c:pt idx="62">
                  <c:v>43160</c:v>
                </c:pt>
                <c:pt idx="63">
                  <c:v>43191</c:v>
                </c:pt>
                <c:pt idx="64">
                  <c:v>43221</c:v>
                </c:pt>
                <c:pt idx="65">
                  <c:v>43252</c:v>
                </c:pt>
                <c:pt idx="66">
                  <c:v>43282</c:v>
                </c:pt>
                <c:pt idx="67">
                  <c:v>43313</c:v>
                </c:pt>
                <c:pt idx="68">
                  <c:v>43344</c:v>
                </c:pt>
                <c:pt idx="69">
                  <c:v>43374</c:v>
                </c:pt>
                <c:pt idx="70">
                  <c:v>43405</c:v>
                </c:pt>
                <c:pt idx="71">
                  <c:v>43435</c:v>
                </c:pt>
                <c:pt idx="72">
                  <c:v>43466</c:v>
                </c:pt>
                <c:pt idx="73">
                  <c:v>43497</c:v>
                </c:pt>
                <c:pt idx="74">
                  <c:v>43525</c:v>
                </c:pt>
                <c:pt idx="75">
                  <c:v>43556</c:v>
                </c:pt>
                <c:pt idx="76">
                  <c:v>43586</c:v>
                </c:pt>
                <c:pt idx="77">
                  <c:v>43617</c:v>
                </c:pt>
                <c:pt idx="78">
                  <c:v>43647</c:v>
                </c:pt>
                <c:pt idx="79">
                  <c:v>43678</c:v>
                </c:pt>
                <c:pt idx="80">
                  <c:v>43709</c:v>
                </c:pt>
                <c:pt idx="81">
                  <c:v>43739</c:v>
                </c:pt>
                <c:pt idx="82">
                  <c:v>43770</c:v>
                </c:pt>
                <c:pt idx="83">
                  <c:v>43800</c:v>
                </c:pt>
                <c:pt idx="84">
                  <c:v>43831</c:v>
                </c:pt>
                <c:pt idx="85">
                  <c:v>43862</c:v>
                </c:pt>
                <c:pt idx="86">
                  <c:v>43891</c:v>
                </c:pt>
                <c:pt idx="87">
                  <c:v>43922</c:v>
                </c:pt>
                <c:pt idx="88">
                  <c:v>43952</c:v>
                </c:pt>
                <c:pt idx="89">
                  <c:v>43983</c:v>
                </c:pt>
                <c:pt idx="90">
                  <c:v>44013</c:v>
                </c:pt>
                <c:pt idx="91">
                  <c:v>44044</c:v>
                </c:pt>
                <c:pt idx="92">
                  <c:v>44075</c:v>
                </c:pt>
                <c:pt idx="93">
                  <c:v>44105</c:v>
                </c:pt>
                <c:pt idx="94">
                  <c:v>44136</c:v>
                </c:pt>
                <c:pt idx="95">
                  <c:v>44166</c:v>
                </c:pt>
                <c:pt idx="96">
                  <c:v>44197</c:v>
                </c:pt>
              </c:numCache>
            </c:numRef>
          </c:cat>
          <c:val>
            <c:numRef>
              <c:f>'Rapor Verisi'!$AV$2:$AV$98</c:f>
              <c:numCache>
                <c:formatCode>General</c:formatCode>
                <c:ptCount val="97"/>
                <c:pt idx="0">
                  <c:v>138</c:v>
                </c:pt>
                <c:pt idx="1">
                  <c:v>120</c:v>
                </c:pt>
                <c:pt idx="2">
                  <c:v>198</c:v>
                </c:pt>
                <c:pt idx="3">
                  <c:v>209</c:v>
                </c:pt>
                <c:pt idx="4">
                  <c:v>188</c:v>
                </c:pt>
                <c:pt idx="5">
                  <c:v>155</c:v>
                </c:pt>
                <c:pt idx="6">
                  <c:v>192</c:v>
                </c:pt>
                <c:pt idx="7">
                  <c:v>170</c:v>
                </c:pt>
                <c:pt idx="8">
                  <c:v>156</c:v>
                </c:pt>
                <c:pt idx="9">
                  <c:v>181</c:v>
                </c:pt>
                <c:pt idx="10">
                  <c:v>345</c:v>
                </c:pt>
                <c:pt idx="11">
                  <c:v>395</c:v>
                </c:pt>
                <c:pt idx="12">
                  <c:v>243</c:v>
                </c:pt>
                <c:pt idx="13">
                  <c:v>301</c:v>
                </c:pt>
                <c:pt idx="14">
                  <c:v>478</c:v>
                </c:pt>
                <c:pt idx="15">
                  <c:v>489</c:v>
                </c:pt>
                <c:pt idx="16">
                  <c:v>406</c:v>
                </c:pt>
                <c:pt idx="17">
                  <c:v>600</c:v>
                </c:pt>
                <c:pt idx="18">
                  <c:v>416</c:v>
                </c:pt>
                <c:pt idx="19">
                  <c:v>511</c:v>
                </c:pt>
                <c:pt idx="20">
                  <c:v>546</c:v>
                </c:pt>
                <c:pt idx="21">
                  <c:v>556</c:v>
                </c:pt>
                <c:pt idx="22">
                  <c:v>500</c:v>
                </c:pt>
                <c:pt idx="23">
                  <c:v>534</c:v>
                </c:pt>
                <c:pt idx="24">
                  <c:v>377</c:v>
                </c:pt>
                <c:pt idx="25">
                  <c:v>466</c:v>
                </c:pt>
                <c:pt idx="26">
                  <c:v>548</c:v>
                </c:pt>
                <c:pt idx="27">
                  <c:v>584</c:v>
                </c:pt>
                <c:pt idx="28">
                  <c:v>636</c:v>
                </c:pt>
                <c:pt idx="29">
                  <c:v>718</c:v>
                </c:pt>
                <c:pt idx="30">
                  <c:v>541</c:v>
                </c:pt>
                <c:pt idx="31">
                  <c:v>602</c:v>
                </c:pt>
                <c:pt idx="32">
                  <c:v>561</c:v>
                </c:pt>
                <c:pt idx="33">
                  <c:v>780</c:v>
                </c:pt>
                <c:pt idx="34">
                  <c:v>703</c:v>
                </c:pt>
                <c:pt idx="35">
                  <c:v>977</c:v>
                </c:pt>
                <c:pt idx="36">
                  <c:v>498</c:v>
                </c:pt>
                <c:pt idx="37">
                  <c:v>555</c:v>
                </c:pt>
                <c:pt idx="38">
                  <c:v>583</c:v>
                </c:pt>
                <c:pt idx="39">
                  <c:v>540</c:v>
                </c:pt>
                <c:pt idx="40">
                  <c:v>511</c:v>
                </c:pt>
                <c:pt idx="41">
                  <c:v>507</c:v>
                </c:pt>
                <c:pt idx="42">
                  <c:v>300</c:v>
                </c:pt>
                <c:pt idx="43">
                  <c:v>390</c:v>
                </c:pt>
                <c:pt idx="44">
                  <c:v>323</c:v>
                </c:pt>
                <c:pt idx="45">
                  <c:v>423</c:v>
                </c:pt>
                <c:pt idx="46">
                  <c:v>596</c:v>
                </c:pt>
                <c:pt idx="47">
                  <c:v>585</c:v>
                </c:pt>
                <c:pt idx="48">
                  <c:v>441</c:v>
                </c:pt>
                <c:pt idx="49">
                  <c:v>458</c:v>
                </c:pt>
                <c:pt idx="50">
                  <c:v>579</c:v>
                </c:pt>
                <c:pt idx="51">
                  <c:v>571</c:v>
                </c:pt>
                <c:pt idx="52">
                  <c:v>530</c:v>
                </c:pt>
                <c:pt idx="53">
                  <c:v>903</c:v>
                </c:pt>
                <c:pt idx="54">
                  <c:v>528</c:v>
                </c:pt>
                <c:pt idx="55">
                  <c:v>524</c:v>
                </c:pt>
                <c:pt idx="56">
                  <c:v>797</c:v>
                </c:pt>
                <c:pt idx="57">
                  <c:v>1321</c:v>
                </c:pt>
                <c:pt idx="58">
                  <c:v>728</c:v>
                </c:pt>
                <c:pt idx="59">
                  <c:v>802</c:v>
                </c:pt>
                <c:pt idx="60">
                  <c:v>545</c:v>
                </c:pt>
                <c:pt idx="61">
                  <c:v>604</c:v>
                </c:pt>
                <c:pt idx="62">
                  <c:v>556</c:v>
                </c:pt>
                <c:pt idx="63">
                  <c:v>676</c:v>
                </c:pt>
                <c:pt idx="64">
                  <c:v>854</c:v>
                </c:pt>
                <c:pt idx="65">
                  <c:v>764</c:v>
                </c:pt>
                <c:pt idx="66">
                  <c:v>956</c:v>
                </c:pt>
                <c:pt idx="67">
                  <c:v>1141</c:v>
                </c:pt>
                <c:pt idx="68">
                  <c:v>1799</c:v>
                </c:pt>
                <c:pt idx="69">
                  <c:v>2283</c:v>
                </c:pt>
                <c:pt idx="70">
                  <c:v>1922</c:v>
                </c:pt>
                <c:pt idx="71">
                  <c:v>2170</c:v>
                </c:pt>
                <c:pt idx="72">
                  <c:v>1361</c:v>
                </c:pt>
                <c:pt idx="73">
                  <c:v>1440</c:v>
                </c:pt>
                <c:pt idx="74">
                  <c:v>1520</c:v>
                </c:pt>
                <c:pt idx="75">
                  <c:v>1839</c:v>
                </c:pt>
                <c:pt idx="76">
                  <c:v>1734</c:v>
                </c:pt>
                <c:pt idx="77">
                  <c:v>1009</c:v>
                </c:pt>
                <c:pt idx="78">
                  <c:v>1903</c:v>
                </c:pt>
                <c:pt idx="79">
                  <c:v>1549</c:v>
                </c:pt>
                <c:pt idx="80">
                  <c:v>1924</c:v>
                </c:pt>
                <c:pt idx="81">
                  <c:v>2043</c:v>
                </c:pt>
                <c:pt idx="82">
                  <c:v>1885</c:v>
                </c:pt>
                <c:pt idx="83">
                  <c:v>2650</c:v>
                </c:pt>
                <c:pt idx="84">
                  <c:v>1875</c:v>
                </c:pt>
                <c:pt idx="85">
                  <c:v>1987</c:v>
                </c:pt>
                <c:pt idx="86">
                  <c:v>1513</c:v>
                </c:pt>
                <c:pt idx="87">
                  <c:v>374</c:v>
                </c:pt>
                <c:pt idx="88">
                  <c:v>423</c:v>
                </c:pt>
                <c:pt idx="89">
                  <c:v>730</c:v>
                </c:pt>
                <c:pt idx="90">
                  <c:v>1046</c:v>
                </c:pt>
                <c:pt idx="91">
                  <c:v>1648</c:v>
                </c:pt>
                <c:pt idx="92">
                  <c:v>2370</c:v>
                </c:pt>
                <c:pt idx="93">
                  <c:v>2458</c:v>
                </c:pt>
                <c:pt idx="94">
                  <c:v>2443</c:v>
                </c:pt>
                <c:pt idx="95">
                  <c:v>2308</c:v>
                </c:pt>
                <c:pt idx="96">
                  <c:v>1380</c:v>
                </c:pt>
              </c:numCache>
            </c:numRef>
          </c:val>
          <c:smooth val="0"/>
          <c:extLst>
            <c:ext xmlns:c16="http://schemas.microsoft.com/office/drawing/2014/chart" uri="{C3380CC4-5D6E-409C-BE32-E72D297353CC}">
              <c16:uniqueId val="{00000002-58C3-4493-89D6-251BDF9EB857}"/>
            </c:ext>
          </c:extLst>
        </c:ser>
        <c:dLbls>
          <c:showLegendKey val="0"/>
          <c:showVal val="0"/>
          <c:showCatName val="0"/>
          <c:showSerName val="0"/>
          <c:showPercent val="0"/>
          <c:showBubbleSize val="0"/>
        </c:dLbls>
        <c:smooth val="0"/>
        <c:axId val="945198383"/>
        <c:axId val="945174671"/>
      </c:lineChart>
      <c:dateAx>
        <c:axId val="945198383"/>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945174671"/>
        <c:crosses val="autoZero"/>
        <c:auto val="1"/>
        <c:lblOffset val="100"/>
        <c:baseTimeUnit val="months"/>
      </c:dateAx>
      <c:valAx>
        <c:axId val="9451746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945198383"/>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200" b="1" i="0" u="none" strike="noStrike" kern="1200" spc="0" baseline="0" dirty="0">
                <a:solidFill>
                  <a:schemeClr val="accent6"/>
                </a:solidFill>
                <a:latin typeface="+mn-lt"/>
                <a:ea typeface="+mn-ea"/>
                <a:cs typeface="+mn-cs"/>
              </a:rPr>
              <a:t>İSTANBUL: YABANCIYA KONUT SATIŞLARI</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lineChart>
        <c:grouping val="standard"/>
        <c:varyColors val="0"/>
        <c:ser>
          <c:idx val="0"/>
          <c:order val="0"/>
          <c:tx>
            <c:strRef>
              <c:f>'Rapor Verisi'!$AW$1</c:f>
              <c:strCache>
                <c:ptCount val="1"/>
                <c:pt idx="0">
                  <c:v>İstanbul'un Toplam İçindeki Payı</c:v>
                </c:pt>
              </c:strCache>
            </c:strRef>
          </c:tx>
          <c:spPr>
            <a:ln w="28575" cap="rnd">
              <a:solidFill>
                <a:srgbClr val="EC700A"/>
              </a:solidFill>
              <a:round/>
            </a:ln>
            <a:effectLst/>
          </c:spPr>
          <c:marker>
            <c:symbol val="none"/>
          </c:marker>
          <c:cat>
            <c:numRef>
              <c:f>'Rapor Verisi'!$AT$2:$AT$98</c:f>
              <c:numCache>
                <c:formatCode>mmm\-yy</c:formatCode>
                <c:ptCount val="97"/>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pt idx="60">
                  <c:v>43101</c:v>
                </c:pt>
                <c:pt idx="61">
                  <c:v>43132</c:v>
                </c:pt>
                <c:pt idx="62">
                  <c:v>43160</c:v>
                </c:pt>
                <c:pt idx="63">
                  <c:v>43191</c:v>
                </c:pt>
                <c:pt idx="64">
                  <c:v>43221</c:v>
                </c:pt>
                <c:pt idx="65">
                  <c:v>43252</c:v>
                </c:pt>
                <c:pt idx="66">
                  <c:v>43282</c:v>
                </c:pt>
                <c:pt idx="67">
                  <c:v>43313</c:v>
                </c:pt>
                <c:pt idx="68">
                  <c:v>43344</c:v>
                </c:pt>
                <c:pt idx="69">
                  <c:v>43374</c:v>
                </c:pt>
                <c:pt idx="70">
                  <c:v>43405</c:v>
                </c:pt>
                <c:pt idx="71">
                  <c:v>43435</c:v>
                </c:pt>
                <c:pt idx="72">
                  <c:v>43466</c:v>
                </c:pt>
                <c:pt idx="73">
                  <c:v>43497</c:v>
                </c:pt>
                <c:pt idx="74">
                  <c:v>43525</c:v>
                </c:pt>
                <c:pt idx="75">
                  <c:v>43556</c:v>
                </c:pt>
                <c:pt idx="76">
                  <c:v>43586</c:v>
                </c:pt>
                <c:pt idx="77">
                  <c:v>43617</c:v>
                </c:pt>
                <c:pt idx="78">
                  <c:v>43647</c:v>
                </c:pt>
                <c:pt idx="79">
                  <c:v>43678</c:v>
                </c:pt>
                <c:pt idx="80">
                  <c:v>43709</c:v>
                </c:pt>
                <c:pt idx="81">
                  <c:v>43739</c:v>
                </c:pt>
                <c:pt idx="82">
                  <c:v>43770</c:v>
                </c:pt>
                <c:pt idx="83">
                  <c:v>43800</c:v>
                </c:pt>
                <c:pt idx="84">
                  <c:v>43831</c:v>
                </c:pt>
                <c:pt idx="85">
                  <c:v>43862</c:v>
                </c:pt>
                <c:pt idx="86">
                  <c:v>43891</c:v>
                </c:pt>
                <c:pt idx="87">
                  <c:v>43922</c:v>
                </c:pt>
                <c:pt idx="88">
                  <c:v>43952</c:v>
                </c:pt>
                <c:pt idx="89">
                  <c:v>43983</c:v>
                </c:pt>
                <c:pt idx="90">
                  <c:v>44013</c:v>
                </c:pt>
                <c:pt idx="91">
                  <c:v>44044</c:v>
                </c:pt>
                <c:pt idx="92">
                  <c:v>44075</c:v>
                </c:pt>
                <c:pt idx="93">
                  <c:v>44105</c:v>
                </c:pt>
                <c:pt idx="94">
                  <c:v>44136</c:v>
                </c:pt>
                <c:pt idx="95">
                  <c:v>44166</c:v>
                </c:pt>
                <c:pt idx="96">
                  <c:v>44197</c:v>
                </c:pt>
              </c:numCache>
            </c:numRef>
          </c:cat>
          <c:val>
            <c:numRef>
              <c:f>'Rapor Verisi'!$AW$2:$AW$98</c:f>
              <c:numCache>
                <c:formatCode>0%</c:formatCode>
                <c:ptCount val="97"/>
                <c:pt idx="0">
                  <c:v>0.1554054054054054</c:v>
                </c:pt>
                <c:pt idx="1">
                  <c:v>0.16759776536312848</c:v>
                </c:pt>
                <c:pt idx="2">
                  <c:v>0.20582120582120583</c:v>
                </c:pt>
                <c:pt idx="3">
                  <c:v>0.22069693769799367</c:v>
                </c:pt>
                <c:pt idx="4">
                  <c:v>0.20042643923240938</c:v>
                </c:pt>
                <c:pt idx="5">
                  <c:v>0.19795657726692209</c:v>
                </c:pt>
                <c:pt idx="6">
                  <c:v>0.17235188509874327</c:v>
                </c:pt>
                <c:pt idx="7">
                  <c:v>0.19101123595505617</c:v>
                </c:pt>
                <c:pt idx="8">
                  <c:v>0.15219512195121951</c:v>
                </c:pt>
                <c:pt idx="9">
                  <c:v>0.17727717923604311</c:v>
                </c:pt>
                <c:pt idx="10">
                  <c:v>0.23695054945054944</c:v>
                </c:pt>
                <c:pt idx="11">
                  <c:v>0.27411519777931992</c:v>
                </c:pt>
                <c:pt idx="12">
                  <c:v>0.20132560066280034</c:v>
                </c:pt>
                <c:pt idx="13">
                  <c:v>0.28104575163398693</c:v>
                </c:pt>
                <c:pt idx="14">
                  <c:v>0.35095447870778268</c:v>
                </c:pt>
                <c:pt idx="15">
                  <c:v>0.31467181467181465</c:v>
                </c:pt>
                <c:pt idx="16">
                  <c:v>0.25217391304347825</c:v>
                </c:pt>
                <c:pt idx="17">
                  <c:v>0.35231943628890194</c:v>
                </c:pt>
                <c:pt idx="18">
                  <c:v>0.28241683638832316</c:v>
                </c:pt>
                <c:pt idx="19">
                  <c:v>0.28804960541149943</c:v>
                </c:pt>
                <c:pt idx="20">
                  <c:v>0.2940226171243942</c:v>
                </c:pt>
                <c:pt idx="21">
                  <c:v>0.30786267995570321</c:v>
                </c:pt>
                <c:pt idx="22">
                  <c:v>0.29638411381149971</c:v>
                </c:pt>
                <c:pt idx="23">
                  <c:v>0.28787061994609164</c:v>
                </c:pt>
                <c:pt idx="24">
                  <c:v>0.29247478665632271</c:v>
                </c:pt>
                <c:pt idx="25">
                  <c:v>0.34039444850255662</c:v>
                </c:pt>
                <c:pt idx="26">
                  <c:v>0.34037267080745343</c:v>
                </c:pt>
                <c:pt idx="27">
                  <c:v>0.31618841364374661</c:v>
                </c:pt>
                <c:pt idx="28">
                  <c:v>0.32088799192734613</c:v>
                </c:pt>
                <c:pt idx="29">
                  <c:v>0.3182624113475177</c:v>
                </c:pt>
                <c:pt idx="30">
                  <c:v>0.26689689195855942</c:v>
                </c:pt>
                <c:pt idx="31">
                  <c:v>0.29452054794520549</c:v>
                </c:pt>
                <c:pt idx="32">
                  <c:v>0.31730769230769229</c:v>
                </c:pt>
                <c:pt idx="33">
                  <c:v>0.34883720930232559</c:v>
                </c:pt>
                <c:pt idx="34">
                  <c:v>0.33176026427560168</c:v>
                </c:pt>
                <c:pt idx="35">
                  <c:v>0.42794568550153306</c:v>
                </c:pt>
                <c:pt idx="36">
                  <c:v>0.34062927496580025</c:v>
                </c:pt>
                <c:pt idx="37">
                  <c:v>0.35015772870662459</c:v>
                </c:pt>
                <c:pt idx="38">
                  <c:v>0.36551724137931035</c:v>
                </c:pt>
                <c:pt idx="39">
                  <c:v>0.34155597722960152</c:v>
                </c:pt>
                <c:pt idx="40">
                  <c:v>0.31699751861042186</c:v>
                </c:pt>
                <c:pt idx="41">
                  <c:v>0.3285806869734284</c:v>
                </c:pt>
                <c:pt idx="42">
                  <c:v>0.28735632183908044</c:v>
                </c:pt>
                <c:pt idx="43">
                  <c:v>0.25793650793650796</c:v>
                </c:pt>
                <c:pt idx="44">
                  <c:v>0.25313479623824453</c:v>
                </c:pt>
                <c:pt idx="45">
                  <c:v>0.27011494252873564</c:v>
                </c:pt>
                <c:pt idx="46">
                  <c:v>0.3361534122955443</c:v>
                </c:pt>
                <c:pt idx="47">
                  <c:v>0.35670731707317072</c:v>
                </c:pt>
                <c:pt idx="48">
                  <c:v>0.31818181818181818</c:v>
                </c:pt>
                <c:pt idx="49">
                  <c:v>0.35068912710566613</c:v>
                </c:pt>
                <c:pt idx="50">
                  <c:v>0.36692015209125473</c:v>
                </c:pt>
                <c:pt idx="51">
                  <c:v>0.35160098522167488</c:v>
                </c:pt>
                <c:pt idx="52">
                  <c:v>0.29859154929577464</c:v>
                </c:pt>
                <c:pt idx="53">
                  <c:v>0.46884735202492211</c:v>
                </c:pt>
                <c:pt idx="54">
                  <c:v>0.30590961761297797</c:v>
                </c:pt>
                <c:pt idx="55">
                  <c:v>0.31116389548693585</c:v>
                </c:pt>
                <c:pt idx="56">
                  <c:v>0.3564400715563506</c:v>
                </c:pt>
                <c:pt idx="57">
                  <c:v>0.49346283152782966</c:v>
                </c:pt>
                <c:pt idx="58">
                  <c:v>0.33828996282527879</c:v>
                </c:pt>
                <c:pt idx="59">
                  <c:v>0.37060998151571167</c:v>
                </c:pt>
                <c:pt idx="60">
                  <c:v>0.31285878300803677</c:v>
                </c:pt>
                <c:pt idx="61">
                  <c:v>0.34933487565066512</c:v>
                </c:pt>
                <c:pt idx="62">
                  <c:v>0.30432402846195949</c:v>
                </c:pt>
                <c:pt idx="63">
                  <c:v>0.33088595203132648</c:v>
                </c:pt>
                <c:pt idx="64">
                  <c:v>0.3536231884057971</c:v>
                </c:pt>
                <c:pt idx="65">
                  <c:v>0.37087378640776697</c:v>
                </c:pt>
                <c:pt idx="66">
                  <c:v>0.33449965010496852</c:v>
                </c:pt>
                <c:pt idx="67">
                  <c:v>0.2951370926021728</c:v>
                </c:pt>
                <c:pt idx="68">
                  <c:v>0.32039180765805875</c:v>
                </c:pt>
                <c:pt idx="69">
                  <c:v>0.36376673040152963</c:v>
                </c:pt>
                <c:pt idx="70">
                  <c:v>0.41138698630136988</c:v>
                </c:pt>
                <c:pt idx="71">
                  <c:v>0.47587719298245612</c:v>
                </c:pt>
                <c:pt idx="72">
                  <c:v>0.42960858585858586</c:v>
                </c:pt>
                <c:pt idx="73">
                  <c:v>0.43360433604336046</c:v>
                </c:pt>
                <c:pt idx="74">
                  <c:v>0.48577820389900928</c:v>
                </c:pt>
                <c:pt idx="75">
                  <c:v>0.49435483870967745</c:v>
                </c:pt>
                <c:pt idx="76">
                  <c:v>0.44178343949044585</c:v>
                </c:pt>
                <c:pt idx="77">
                  <c:v>0.37523242841204907</c:v>
                </c:pt>
                <c:pt idx="78">
                  <c:v>0.45395992366412213</c:v>
                </c:pt>
                <c:pt idx="79">
                  <c:v>0.42980022197558271</c:v>
                </c:pt>
                <c:pt idx="80">
                  <c:v>0.46061766818290639</c:v>
                </c:pt>
                <c:pt idx="81">
                  <c:v>0.4782303370786517</c:v>
                </c:pt>
                <c:pt idx="82">
                  <c:v>0.47266800401203612</c:v>
                </c:pt>
                <c:pt idx="83">
                  <c:v>0.50018875047187616</c:v>
                </c:pt>
                <c:pt idx="84">
                  <c:v>0.47990785769132327</c:v>
                </c:pt>
                <c:pt idx="85">
                  <c:v>0.49612983770287139</c:v>
                </c:pt>
                <c:pt idx="86">
                  <c:v>0.49835309617918311</c:v>
                </c:pt>
                <c:pt idx="87">
                  <c:v>0.47341772151898737</c:v>
                </c:pt>
                <c:pt idx="88">
                  <c:v>0.49186046511627907</c:v>
                </c:pt>
                <c:pt idx="89">
                  <c:v>0.43870192307692307</c:v>
                </c:pt>
                <c:pt idx="90">
                  <c:v>0.38161255016417367</c:v>
                </c:pt>
                <c:pt idx="91">
                  <c:v>0.42332391471872594</c:v>
                </c:pt>
                <c:pt idx="92">
                  <c:v>0.44980072119946857</c:v>
                </c:pt>
                <c:pt idx="93">
                  <c:v>0.46747812856599469</c:v>
                </c:pt>
                <c:pt idx="94">
                  <c:v>0.49234179766223296</c:v>
                </c:pt>
                <c:pt idx="95">
                  <c:v>0.52134628416534901</c:v>
                </c:pt>
                <c:pt idx="96">
                  <c:v>0.51588785046728969</c:v>
                </c:pt>
              </c:numCache>
            </c:numRef>
          </c:val>
          <c:smooth val="0"/>
          <c:extLst>
            <c:ext xmlns:c16="http://schemas.microsoft.com/office/drawing/2014/chart" uri="{C3380CC4-5D6E-409C-BE32-E72D297353CC}">
              <c16:uniqueId val="{00000000-D4C0-4F08-81B0-277ED91B1AD4}"/>
            </c:ext>
          </c:extLst>
        </c:ser>
        <c:dLbls>
          <c:showLegendKey val="0"/>
          <c:showVal val="0"/>
          <c:showCatName val="0"/>
          <c:showSerName val="0"/>
          <c:showPercent val="0"/>
          <c:showBubbleSize val="0"/>
        </c:dLbls>
        <c:marker val="1"/>
        <c:smooth val="0"/>
        <c:axId val="1039650015"/>
        <c:axId val="1039650847"/>
      </c:lineChart>
      <c:lineChart>
        <c:grouping val="standard"/>
        <c:varyColors val="0"/>
        <c:ser>
          <c:idx val="1"/>
          <c:order val="1"/>
          <c:tx>
            <c:strRef>
              <c:f>'Rapor Verisi'!$AX$1</c:f>
              <c:strCache>
                <c:ptCount val="1"/>
                <c:pt idx="0">
                  <c:v>USD/TL</c:v>
                </c:pt>
              </c:strCache>
            </c:strRef>
          </c:tx>
          <c:spPr>
            <a:ln w="28575" cap="rnd">
              <a:solidFill>
                <a:srgbClr val="25B98B"/>
              </a:solidFill>
              <a:round/>
            </a:ln>
            <a:effectLst/>
          </c:spPr>
          <c:marker>
            <c:symbol val="none"/>
          </c:marker>
          <c:cat>
            <c:numRef>
              <c:f>'Rapor Verisi'!$AT$2:$AT$98</c:f>
              <c:numCache>
                <c:formatCode>mmm\-yy</c:formatCode>
                <c:ptCount val="97"/>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pt idx="60">
                  <c:v>43101</c:v>
                </c:pt>
                <c:pt idx="61">
                  <c:v>43132</c:v>
                </c:pt>
                <c:pt idx="62">
                  <c:v>43160</c:v>
                </c:pt>
                <c:pt idx="63">
                  <c:v>43191</c:v>
                </c:pt>
                <c:pt idx="64">
                  <c:v>43221</c:v>
                </c:pt>
                <c:pt idx="65">
                  <c:v>43252</c:v>
                </c:pt>
                <c:pt idx="66">
                  <c:v>43282</c:v>
                </c:pt>
                <c:pt idx="67">
                  <c:v>43313</c:v>
                </c:pt>
                <c:pt idx="68">
                  <c:v>43344</c:v>
                </c:pt>
                <c:pt idx="69">
                  <c:v>43374</c:v>
                </c:pt>
                <c:pt idx="70">
                  <c:v>43405</c:v>
                </c:pt>
                <c:pt idx="71">
                  <c:v>43435</c:v>
                </c:pt>
                <c:pt idx="72">
                  <c:v>43466</c:v>
                </c:pt>
                <c:pt idx="73">
                  <c:v>43497</c:v>
                </c:pt>
                <c:pt idx="74">
                  <c:v>43525</c:v>
                </c:pt>
                <c:pt idx="75">
                  <c:v>43556</c:v>
                </c:pt>
                <c:pt idx="76">
                  <c:v>43586</c:v>
                </c:pt>
                <c:pt idx="77">
                  <c:v>43617</c:v>
                </c:pt>
                <c:pt idx="78">
                  <c:v>43647</c:v>
                </c:pt>
                <c:pt idx="79">
                  <c:v>43678</c:v>
                </c:pt>
                <c:pt idx="80">
                  <c:v>43709</c:v>
                </c:pt>
                <c:pt idx="81">
                  <c:v>43739</c:v>
                </c:pt>
                <c:pt idx="82">
                  <c:v>43770</c:v>
                </c:pt>
                <c:pt idx="83">
                  <c:v>43800</c:v>
                </c:pt>
                <c:pt idx="84">
                  <c:v>43831</c:v>
                </c:pt>
                <c:pt idx="85">
                  <c:v>43862</c:v>
                </c:pt>
                <c:pt idx="86">
                  <c:v>43891</c:v>
                </c:pt>
                <c:pt idx="87">
                  <c:v>43922</c:v>
                </c:pt>
                <c:pt idx="88">
                  <c:v>43952</c:v>
                </c:pt>
                <c:pt idx="89">
                  <c:v>43983</c:v>
                </c:pt>
                <c:pt idx="90">
                  <c:v>44013</c:v>
                </c:pt>
                <c:pt idx="91">
                  <c:v>44044</c:v>
                </c:pt>
                <c:pt idx="92">
                  <c:v>44075</c:v>
                </c:pt>
                <c:pt idx="93">
                  <c:v>44105</c:v>
                </c:pt>
                <c:pt idx="94">
                  <c:v>44136</c:v>
                </c:pt>
                <c:pt idx="95">
                  <c:v>44166</c:v>
                </c:pt>
                <c:pt idx="96">
                  <c:v>44197</c:v>
                </c:pt>
              </c:numCache>
            </c:numRef>
          </c:cat>
          <c:val>
            <c:numRef>
              <c:f>'Rapor Verisi'!$AX$2:$AX$98</c:f>
              <c:numCache>
                <c:formatCode>0.0000</c:formatCode>
                <c:ptCount val="97"/>
                <c:pt idx="0">
                  <c:v>1.7681499999999999</c:v>
                </c:pt>
                <c:pt idx="1">
                  <c:v>1.77295</c:v>
                </c:pt>
                <c:pt idx="2">
                  <c:v>1.8007499999999999</c:v>
                </c:pt>
                <c:pt idx="3">
                  <c:v>1.7981</c:v>
                </c:pt>
                <c:pt idx="4">
                  <c:v>1.8244500000000001</c:v>
                </c:pt>
                <c:pt idx="5">
                  <c:v>1.8961999999999999</c:v>
                </c:pt>
                <c:pt idx="6">
                  <c:v>1.93225</c:v>
                </c:pt>
                <c:pt idx="7">
                  <c:v>1.95645</c:v>
                </c:pt>
                <c:pt idx="8">
                  <c:v>2.0190000000000001</c:v>
                </c:pt>
                <c:pt idx="9">
                  <c:v>1.9921</c:v>
                </c:pt>
                <c:pt idx="10">
                  <c:v>2.0236000000000001</c:v>
                </c:pt>
                <c:pt idx="11">
                  <c:v>2.05965</c:v>
                </c:pt>
                <c:pt idx="12">
                  <c:v>2.2188499999999998</c:v>
                </c:pt>
                <c:pt idx="13">
                  <c:v>2.2148000000000003</c:v>
                </c:pt>
                <c:pt idx="14">
                  <c:v>2.2198000000000002</c:v>
                </c:pt>
                <c:pt idx="15">
                  <c:v>2.1294</c:v>
                </c:pt>
                <c:pt idx="16">
                  <c:v>2.0926999999999998</c:v>
                </c:pt>
                <c:pt idx="17">
                  <c:v>2.1175999999999999</c:v>
                </c:pt>
                <c:pt idx="18">
                  <c:v>2.1206</c:v>
                </c:pt>
                <c:pt idx="19">
                  <c:v>2.1795499999999999</c:v>
                </c:pt>
                <c:pt idx="20">
                  <c:v>2.2055999999999996</c:v>
                </c:pt>
                <c:pt idx="21">
                  <c:v>2.2603499999999999</c:v>
                </c:pt>
                <c:pt idx="22">
                  <c:v>2.2355999999999998</c:v>
                </c:pt>
                <c:pt idx="23">
                  <c:v>2.2897499999999997</c:v>
                </c:pt>
                <c:pt idx="24">
                  <c:v>2.3304</c:v>
                </c:pt>
                <c:pt idx="25">
                  <c:v>2.4573999999999998</c:v>
                </c:pt>
                <c:pt idx="26">
                  <c:v>2.5861499999999999</c:v>
                </c:pt>
                <c:pt idx="27">
                  <c:v>2.6506499999999997</c:v>
                </c:pt>
                <c:pt idx="28">
                  <c:v>2.6485000000000003</c:v>
                </c:pt>
                <c:pt idx="29">
                  <c:v>2.7035999999999998</c:v>
                </c:pt>
                <c:pt idx="30">
                  <c:v>2.6970499999999999</c:v>
                </c:pt>
                <c:pt idx="31">
                  <c:v>2.84815</c:v>
                </c:pt>
                <c:pt idx="32">
                  <c:v>3.0053999999999998</c:v>
                </c:pt>
                <c:pt idx="33">
                  <c:v>2.8748500000000003</c:v>
                </c:pt>
                <c:pt idx="34">
                  <c:v>2.8738999999999999</c:v>
                </c:pt>
                <c:pt idx="35">
                  <c:v>2.9198499999999998</c:v>
                </c:pt>
                <c:pt idx="36">
                  <c:v>3.0097</c:v>
                </c:pt>
                <c:pt idx="37">
                  <c:v>2.9433500000000001</c:v>
                </c:pt>
                <c:pt idx="38">
                  <c:v>2.8943000000000003</c:v>
                </c:pt>
                <c:pt idx="39">
                  <c:v>2.8372999999999999</c:v>
                </c:pt>
                <c:pt idx="40">
                  <c:v>2.9292500000000001</c:v>
                </c:pt>
                <c:pt idx="41">
                  <c:v>2.9196</c:v>
                </c:pt>
                <c:pt idx="42">
                  <c:v>2.9602499999999998</c:v>
                </c:pt>
                <c:pt idx="43">
                  <c:v>2.9655499999999999</c:v>
                </c:pt>
                <c:pt idx="44">
                  <c:v>2.9627499999999998</c:v>
                </c:pt>
                <c:pt idx="45">
                  <c:v>3.0707</c:v>
                </c:pt>
                <c:pt idx="46">
                  <c:v>3.2704</c:v>
                </c:pt>
                <c:pt idx="47">
                  <c:v>3.4920499999999999</c:v>
                </c:pt>
                <c:pt idx="48">
                  <c:v>3.7382499999999999</c:v>
                </c:pt>
                <c:pt idx="49">
                  <c:v>3.6757</c:v>
                </c:pt>
                <c:pt idx="50">
                  <c:v>3.66215</c:v>
                </c:pt>
                <c:pt idx="51">
                  <c:v>3.6570999999999998</c:v>
                </c:pt>
                <c:pt idx="52">
                  <c:v>3.5670999999999999</c:v>
                </c:pt>
                <c:pt idx="53">
                  <c:v>3.5221499999999999</c:v>
                </c:pt>
                <c:pt idx="54">
                  <c:v>3.5317499999999997</c:v>
                </c:pt>
                <c:pt idx="55">
                  <c:v>3.5156499999999999</c:v>
                </c:pt>
                <c:pt idx="56">
                  <c:v>3.4712000000000001</c:v>
                </c:pt>
                <c:pt idx="57">
                  <c:v>3.6657999999999999</c:v>
                </c:pt>
                <c:pt idx="58">
                  <c:v>3.8849999999999998</c:v>
                </c:pt>
                <c:pt idx="59">
                  <c:v>3.8511500000000001</c:v>
                </c:pt>
                <c:pt idx="60">
                  <c:v>3.7812999999999999</c:v>
                </c:pt>
                <c:pt idx="61">
                  <c:v>3.7814000000000001</c:v>
                </c:pt>
                <c:pt idx="62">
                  <c:v>3.8844000000000003</c:v>
                </c:pt>
                <c:pt idx="63">
                  <c:v>4.0576500000000006</c:v>
                </c:pt>
                <c:pt idx="64">
                  <c:v>4.4181000000000008</c:v>
                </c:pt>
                <c:pt idx="65">
                  <c:v>4.7236500000000001</c:v>
                </c:pt>
                <c:pt idx="66">
                  <c:v>4.7523</c:v>
                </c:pt>
                <c:pt idx="67">
                  <c:v>5.7353500000000004</c:v>
                </c:pt>
                <c:pt idx="68">
                  <c:v>6.3726000000000003</c:v>
                </c:pt>
                <c:pt idx="69">
                  <c:v>5.8646500000000001</c:v>
                </c:pt>
                <c:pt idx="70">
                  <c:v>5.3783500000000002</c:v>
                </c:pt>
                <c:pt idx="71">
                  <c:v>5.3109000000000002</c:v>
                </c:pt>
                <c:pt idx="72">
                  <c:v>5.3742318181817996</c:v>
                </c:pt>
                <c:pt idx="73">
                  <c:v>5.2667925000000002</c:v>
                </c:pt>
                <c:pt idx="74">
                  <c:v>5.4468404761905003</c:v>
                </c:pt>
                <c:pt idx="75">
                  <c:v>5.7409380952380999</c:v>
                </c:pt>
                <c:pt idx="76">
                  <c:v>6.0549022727273005</c:v>
                </c:pt>
                <c:pt idx="77">
                  <c:v>5.8171676470587999</c:v>
                </c:pt>
                <c:pt idx="78">
                  <c:v>5.6772863636363997</c:v>
                </c:pt>
                <c:pt idx="79">
                  <c:v>5.6298472222222493</c:v>
                </c:pt>
                <c:pt idx="80">
                  <c:v>5.7179428571428499</c:v>
                </c:pt>
                <c:pt idx="81">
                  <c:v>5.7897499999999997</c:v>
                </c:pt>
                <c:pt idx="82">
                  <c:v>5.7363880952380999</c:v>
                </c:pt>
                <c:pt idx="83">
                  <c:v>5.8429000000000002</c:v>
                </c:pt>
                <c:pt idx="84" formatCode="General">
                  <c:v>5.9234999999999998</c:v>
                </c:pt>
                <c:pt idx="85">
                  <c:v>6.0499000000000001</c:v>
                </c:pt>
                <c:pt idx="86">
                  <c:v>6.3201181818181507</c:v>
                </c:pt>
                <c:pt idx="87">
                  <c:v>6.8251023809523996</c:v>
                </c:pt>
                <c:pt idx="88">
                  <c:v>6.9581999999999997</c:v>
                </c:pt>
                <c:pt idx="89">
                  <c:v>6.8149613636363497</c:v>
                </c:pt>
                <c:pt idx="90">
                  <c:v>6.8545318181817994</c:v>
                </c:pt>
                <c:pt idx="91">
                  <c:v>7.25875</c:v>
                </c:pt>
                <c:pt idx="92">
                  <c:v>7.5145499999999998</c:v>
                </c:pt>
                <c:pt idx="93">
                  <c:v>7.8810000000000002</c:v>
                </c:pt>
                <c:pt idx="94">
                  <c:v>8.0106000000000002</c:v>
                </c:pt>
                <c:pt idx="95">
                  <c:v>7.7281000000000004</c:v>
                </c:pt>
                <c:pt idx="96">
                  <c:v>7.4006999999999996</c:v>
                </c:pt>
              </c:numCache>
            </c:numRef>
          </c:val>
          <c:smooth val="0"/>
          <c:extLst>
            <c:ext xmlns:c16="http://schemas.microsoft.com/office/drawing/2014/chart" uri="{C3380CC4-5D6E-409C-BE32-E72D297353CC}">
              <c16:uniqueId val="{00000001-D4C0-4F08-81B0-277ED91B1AD4}"/>
            </c:ext>
          </c:extLst>
        </c:ser>
        <c:dLbls>
          <c:showLegendKey val="0"/>
          <c:showVal val="0"/>
          <c:showCatName val="0"/>
          <c:showSerName val="0"/>
          <c:showPercent val="0"/>
          <c:showBubbleSize val="0"/>
        </c:dLbls>
        <c:marker val="1"/>
        <c:smooth val="0"/>
        <c:axId val="1039625055"/>
        <c:axId val="1039627135"/>
      </c:lineChart>
      <c:dateAx>
        <c:axId val="1039650015"/>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039650847"/>
        <c:crosses val="autoZero"/>
        <c:auto val="1"/>
        <c:lblOffset val="100"/>
        <c:baseTimeUnit val="months"/>
      </c:dateAx>
      <c:valAx>
        <c:axId val="103965084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039650015"/>
        <c:crosses val="autoZero"/>
        <c:crossBetween val="between"/>
      </c:valAx>
      <c:valAx>
        <c:axId val="1039627135"/>
        <c:scaling>
          <c:orientation val="minMax"/>
        </c:scaling>
        <c:delete val="0"/>
        <c:axPos val="r"/>
        <c:numFmt formatCode="0.0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039625055"/>
        <c:crosses val="max"/>
        <c:crossBetween val="between"/>
      </c:valAx>
      <c:dateAx>
        <c:axId val="1039625055"/>
        <c:scaling>
          <c:orientation val="minMax"/>
        </c:scaling>
        <c:delete val="1"/>
        <c:axPos val="b"/>
        <c:numFmt formatCode="mmm\-yy" sourceLinked="1"/>
        <c:majorTickMark val="out"/>
        <c:minorTickMark val="none"/>
        <c:tickLblPos val="nextTo"/>
        <c:crossAx val="1039627135"/>
        <c:crosses val="autoZero"/>
        <c:auto val="1"/>
        <c:lblOffset val="100"/>
        <c:baseTimeUnit val="months"/>
      </c:date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200" b="1" i="0" u="none" strike="noStrike" kern="1200" spc="0" baseline="0" dirty="0">
                <a:solidFill>
                  <a:schemeClr val="accent6"/>
                </a:solidFill>
                <a:latin typeface="+mn-lt"/>
                <a:ea typeface="+mn-ea"/>
                <a:cs typeface="+mn-cs"/>
              </a:rPr>
              <a:t>İSTANBUL: KONUT SATIN ALMA GÜCÜ ENDEKSİ</a:t>
            </a:r>
            <a:endParaRPr lang="en-US" sz="1200" b="1" i="0" u="none" strike="noStrike" kern="1200" spc="0" baseline="0" dirty="0">
              <a:solidFill>
                <a:schemeClr val="accent6"/>
              </a:solidFill>
              <a:latin typeface="+mn-lt"/>
              <a:ea typeface="+mn-ea"/>
              <a:cs typeface="+mn-cs"/>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lineChart>
        <c:grouping val="standard"/>
        <c:varyColors val="0"/>
        <c:ser>
          <c:idx val="0"/>
          <c:order val="0"/>
          <c:tx>
            <c:strRef>
              <c:f>'Satın Alma Gostergeleri'!$AK$2</c:f>
              <c:strCache>
                <c:ptCount val="1"/>
                <c:pt idx="0">
                  <c:v>Konut Satın Alma Gücü Endeksi</c:v>
                </c:pt>
              </c:strCache>
            </c:strRef>
          </c:tx>
          <c:spPr>
            <a:ln w="28575" cap="rnd">
              <a:solidFill>
                <a:srgbClr val="EC700A"/>
              </a:solidFill>
              <a:round/>
            </a:ln>
            <a:effectLst/>
          </c:spPr>
          <c:marker>
            <c:symbol val="none"/>
          </c:marker>
          <c:cat>
            <c:numRef>
              <c:f>'Satın Alma Gostergeleri'!$AJ$3:$AJ$134</c:f>
              <c:numCache>
                <c:formatCode>mmm\-yy</c:formatCode>
                <c:ptCount val="132"/>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pt idx="84">
                  <c:v>42736</c:v>
                </c:pt>
                <c:pt idx="85">
                  <c:v>42767</c:v>
                </c:pt>
                <c:pt idx="86">
                  <c:v>42795</c:v>
                </c:pt>
                <c:pt idx="87">
                  <c:v>42826</c:v>
                </c:pt>
                <c:pt idx="88">
                  <c:v>42856</c:v>
                </c:pt>
                <c:pt idx="89">
                  <c:v>42887</c:v>
                </c:pt>
                <c:pt idx="90">
                  <c:v>42917</c:v>
                </c:pt>
                <c:pt idx="91">
                  <c:v>42948</c:v>
                </c:pt>
                <c:pt idx="92">
                  <c:v>42979</c:v>
                </c:pt>
                <c:pt idx="93">
                  <c:v>43009</c:v>
                </c:pt>
                <c:pt idx="94">
                  <c:v>43040</c:v>
                </c:pt>
                <c:pt idx="95">
                  <c:v>43070</c:v>
                </c:pt>
                <c:pt idx="96">
                  <c:v>43101</c:v>
                </c:pt>
                <c:pt idx="97">
                  <c:v>43132</c:v>
                </c:pt>
                <c:pt idx="98">
                  <c:v>43160</c:v>
                </c:pt>
                <c:pt idx="99">
                  <c:v>43191</c:v>
                </c:pt>
                <c:pt idx="100">
                  <c:v>43221</c:v>
                </c:pt>
                <c:pt idx="101">
                  <c:v>43252</c:v>
                </c:pt>
                <c:pt idx="102">
                  <c:v>43282</c:v>
                </c:pt>
                <c:pt idx="103">
                  <c:v>43313</c:v>
                </c:pt>
                <c:pt idx="104">
                  <c:v>43344</c:v>
                </c:pt>
                <c:pt idx="105">
                  <c:v>43374</c:v>
                </c:pt>
                <c:pt idx="106">
                  <c:v>43405</c:v>
                </c:pt>
                <c:pt idx="107">
                  <c:v>43435</c:v>
                </c:pt>
                <c:pt idx="108">
                  <c:v>43466</c:v>
                </c:pt>
                <c:pt idx="109">
                  <c:v>43497</c:v>
                </c:pt>
                <c:pt idx="110">
                  <c:v>43525</c:v>
                </c:pt>
                <c:pt idx="111">
                  <c:v>43556</c:v>
                </c:pt>
                <c:pt idx="112">
                  <c:v>43586</c:v>
                </c:pt>
                <c:pt idx="113">
                  <c:v>43617</c:v>
                </c:pt>
                <c:pt idx="114">
                  <c:v>43647</c:v>
                </c:pt>
                <c:pt idx="115">
                  <c:v>43678</c:v>
                </c:pt>
                <c:pt idx="116">
                  <c:v>43709</c:v>
                </c:pt>
                <c:pt idx="117">
                  <c:v>43739</c:v>
                </c:pt>
                <c:pt idx="118">
                  <c:v>43770</c:v>
                </c:pt>
                <c:pt idx="119">
                  <c:v>43800</c:v>
                </c:pt>
                <c:pt idx="120">
                  <c:v>43831</c:v>
                </c:pt>
                <c:pt idx="121">
                  <c:v>43862</c:v>
                </c:pt>
                <c:pt idx="122">
                  <c:v>43891</c:v>
                </c:pt>
                <c:pt idx="123">
                  <c:v>43922</c:v>
                </c:pt>
                <c:pt idx="124">
                  <c:v>43952</c:v>
                </c:pt>
                <c:pt idx="125">
                  <c:v>43983</c:v>
                </c:pt>
                <c:pt idx="126">
                  <c:v>44013</c:v>
                </c:pt>
                <c:pt idx="127">
                  <c:v>44044</c:v>
                </c:pt>
                <c:pt idx="128">
                  <c:v>44075</c:v>
                </c:pt>
                <c:pt idx="129">
                  <c:v>44105</c:v>
                </c:pt>
                <c:pt idx="130">
                  <c:v>44136</c:v>
                </c:pt>
                <c:pt idx="131">
                  <c:v>44166</c:v>
                </c:pt>
              </c:numCache>
            </c:numRef>
          </c:cat>
          <c:val>
            <c:numRef>
              <c:f>'Satın Alma Gostergeleri'!$AK$3:$AK$134</c:f>
              <c:numCache>
                <c:formatCode>0</c:formatCode>
                <c:ptCount val="132"/>
                <c:pt idx="0">
                  <c:v>169.50753350858227</c:v>
                </c:pt>
                <c:pt idx="1">
                  <c:v>171.12135699289232</c:v>
                </c:pt>
                <c:pt idx="2">
                  <c:v>172.39303922464134</c:v>
                </c:pt>
                <c:pt idx="3">
                  <c:v>170.37577840301725</c:v>
                </c:pt>
                <c:pt idx="4">
                  <c:v>170.11817909658066</c:v>
                </c:pt>
                <c:pt idx="5">
                  <c:v>173.42040103112458</c:v>
                </c:pt>
                <c:pt idx="6">
                  <c:v>174.34254366590224</c:v>
                </c:pt>
                <c:pt idx="7">
                  <c:v>173.21074061799729</c:v>
                </c:pt>
                <c:pt idx="8">
                  <c:v>171.83989053317831</c:v>
                </c:pt>
                <c:pt idx="9">
                  <c:v>173.91700966211368</c:v>
                </c:pt>
                <c:pt idx="10">
                  <c:v>174.20705579748375</c:v>
                </c:pt>
                <c:pt idx="11">
                  <c:v>175.44681494018457</c:v>
                </c:pt>
                <c:pt idx="12">
                  <c:v>198.24572534373004</c:v>
                </c:pt>
                <c:pt idx="13">
                  <c:v>194.83541896334501</c:v>
                </c:pt>
                <c:pt idx="14">
                  <c:v>190.78557645114111</c:v>
                </c:pt>
                <c:pt idx="15">
                  <c:v>184.81386161442163</c:v>
                </c:pt>
                <c:pt idx="16">
                  <c:v>180.92860698156318</c:v>
                </c:pt>
                <c:pt idx="17">
                  <c:v>170.42528115834355</c:v>
                </c:pt>
                <c:pt idx="18">
                  <c:v>163.14004946050193</c:v>
                </c:pt>
                <c:pt idx="19">
                  <c:v>162.87573212726718</c:v>
                </c:pt>
                <c:pt idx="20">
                  <c:v>160.68564639298427</c:v>
                </c:pt>
                <c:pt idx="21">
                  <c:v>153.1517240156833</c:v>
                </c:pt>
                <c:pt idx="22">
                  <c:v>146.05402501906514</c:v>
                </c:pt>
                <c:pt idx="23">
                  <c:v>143.70900006416917</c:v>
                </c:pt>
                <c:pt idx="24">
                  <c:v>158.27726540062568</c:v>
                </c:pt>
                <c:pt idx="25">
                  <c:v>159.92974856520993</c:v>
                </c:pt>
                <c:pt idx="26">
                  <c:v>161.04388465935534</c:v>
                </c:pt>
                <c:pt idx="27">
                  <c:v>159.2458447916926</c:v>
                </c:pt>
                <c:pt idx="28">
                  <c:v>160.9169557493432</c:v>
                </c:pt>
                <c:pt idx="29">
                  <c:v>160.99646270875104</c:v>
                </c:pt>
                <c:pt idx="30">
                  <c:v>163.2247671138054</c:v>
                </c:pt>
                <c:pt idx="31">
                  <c:v>161.10688581657996</c:v>
                </c:pt>
                <c:pt idx="32">
                  <c:v>161.86276363280123</c:v>
                </c:pt>
                <c:pt idx="33">
                  <c:v>164.14583817221614</c:v>
                </c:pt>
                <c:pt idx="34">
                  <c:v>167.31276312260968</c:v>
                </c:pt>
                <c:pt idx="35">
                  <c:v>169.8763589685455</c:v>
                </c:pt>
                <c:pt idx="36">
                  <c:v>185.46484957448885</c:v>
                </c:pt>
                <c:pt idx="37">
                  <c:v>181.70042410914223</c:v>
                </c:pt>
                <c:pt idx="38">
                  <c:v>180.83281173518969</c:v>
                </c:pt>
                <c:pt idx="39">
                  <c:v>178.90820482100347</c:v>
                </c:pt>
                <c:pt idx="40">
                  <c:v>180.58050289122372</c:v>
                </c:pt>
                <c:pt idx="41">
                  <c:v>176.90515264480052</c:v>
                </c:pt>
                <c:pt idx="42">
                  <c:v>166.64418314460866</c:v>
                </c:pt>
                <c:pt idx="43">
                  <c:v>158.97669426444162</c:v>
                </c:pt>
                <c:pt idx="44">
                  <c:v>153.52192143134604</c:v>
                </c:pt>
                <c:pt idx="45">
                  <c:v>151.53185134997972</c:v>
                </c:pt>
                <c:pt idx="46">
                  <c:v>148.24072028358805</c:v>
                </c:pt>
                <c:pt idx="47">
                  <c:v>145.70073242705851</c:v>
                </c:pt>
                <c:pt idx="48">
                  <c:v>158.14491364021259</c:v>
                </c:pt>
                <c:pt idx="49">
                  <c:v>146.71020482506702</c:v>
                </c:pt>
                <c:pt idx="50">
                  <c:v>142.80592996991854</c:v>
                </c:pt>
                <c:pt idx="51">
                  <c:v>140.69012973090921</c:v>
                </c:pt>
                <c:pt idx="52">
                  <c:v>141.99300889237915</c:v>
                </c:pt>
                <c:pt idx="53">
                  <c:v>142.56633520148017</c:v>
                </c:pt>
                <c:pt idx="54">
                  <c:v>142.75636259354943</c:v>
                </c:pt>
                <c:pt idx="55">
                  <c:v>140.22487792466507</c:v>
                </c:pt>
                <c:pt idx="56">
                  <c:v>140.09140262541092</c:v>
                </c:pt>
                <c:pt idx="57">
                  <c:v>136.15478469220241</c:v>
                </c:pt>
                <c:pt idx="58">
                  <c:v>131.81502348197944</c:v>
                </c:pt>
                <c:pt idx="59">
                  <c:v>130.06319353007959</c:v>
                </c:pt>
                <c:pt idx="60">
                  <c:v>141.08248007129035</c:v>
                </c:pt>
                <c:pt idx="61">
                  <c:v>137.59918921625069</c:v>
                </c:pt>
                <c:pt idx="62">
                  <c:v>133.51884147631395</c:v>
                </c:pt>
                <c:pt idx="63">
                  <c:v>129.6993997907008</c:v>
                </c:pt>
                <c:pt idx="64">
                  <c:v>124.63731558516342</c:v>
                </c:pt>
                <c:pt idx="65">
                  <c:v>120.63599977902257</c:v>
                </c:pt>
                <c:pt idx="66">
                  <c:v>117.19253206179134</c:v>
                </c:pt>
                <c:pt idx="67">
                  <c:v>113.0851391628654</c:v>
                </c:pt>
                <c:pt idx="68">
                  <c:v>105.65097460552613</c:v>
                </c:pt>
                <c:pt idx="69">
                  <c:v>102.07836996853476</c:v>
                </c:pt>
                <c:pt idx="70">
                  <c:v>100.95745409630041</c:v>
                </c:pt>
                <c:pt idx="71">
                  <c:v>100.99558774631483</c:v>
                </c:pt>
                <c:pt idx="72">
                  <c:v>110.00526303932294</c:v>
                </c:pt>
                <c:pt idx="73">
                  <c:v>109.46419480536574</c:v>
                </c:pt>
                <c:pt idx="74">
                  <c:v>107.84730547258393</c:v>
                </c:pt>
                <c:pt idx="75">
                  <c:v>107.18240744209307</c:v>
                </c:pt>
                <c:pt idx="76">
                  <c:v>106.17666948717101</c:v>
                </c:pt>
                <c:pt idx="77">
                  <c:v>106.07901726376218</c:v>
                </c:pt>
                <c:pt idx="78">
                  <c:v>102.90953892038723</c:v>
                </c:pt>
                <c:pt idx="79">
                  <c:v>108.0375435592134</c:v>
                </c:pt>
                <c:pt idx="80">
                  <c:v>107.30938852270155</c:v>
                </c:pt>
                <c:pt idx="81">
                  <c:v>108.28328259232418</c:v>
                </c:pt>
                <c:pt idx="82">
                  <c:v>110.6128685984232</c:v>
                </c:pt>
                <c:pt idx="83">
                  <c:v>110.11912654215168</c:v>
                </c:pt>
                <c:pt idx="84">
                  <c:v>129.47620945119377</c:v>
                </c:pt>
                <c:pt idx="85">
                  <c:v>129.55879902934592</c:v>
                </c:pt>
                <c:pt idx="86">
                  <c:v>129.18141929804173</c:v>
                </c:pt>
                <c:pt idx="87">
                  <c:v>125.91904005142894</c:v>
                </c:pt>
                <c:pt idx="88">
                  <c:v>123.25416516905933</c:v>
                </c:pt>
                <c:pt idx="89">
                  <c:v>122.98079452176303</c:v>
                </c:pt>
                <c:pt idx="90">
                  <c:v>120.81534317532542</c:v>
                </c:pt>
                <c:pt idx="91">
                  <c:v>117.83882444774898</c:v>
                </c:pt>
                <c:pt idx="92">
                  <c:v>117.34037431603012</c:v>
                </c:pt>
                <c:pt idx="93">
                  <c:v>115.13850894256272</c:v>
                </c:pt>
                <c:pt idx="94">
                  <c:v>115.41487818008216</c:v>
                </c:pt>
                <c:pt idx="95">
                  <c:v>112.11625178498184</c:v>
                </c:pt>
                <c:pt idx="96">
                  <c:v>125.18941378574861</c:v>
                </c:pt>
                <c:pt idx="97">
                  <c:v>121.30812221104968</c:v>
                </c:pt>
                <c:pt idx="98">
                  <c:v>121.88339856928647</c:v>
                </c:pt>
                <c:pt idx="99">
                  <c:v>120.36915837941456</c:v>
                </c:pt>
                <c:pt idx="100">
                  <c:v>124.25909585788635</c:v>
                </c:pt>
                <c:pt idx="101">
                  <c:v>128.3744789589378</c:v>
                </c:pt>
                <c:pt idx="102">
                  <c:v>111.27397038779318</c:v>
                </c:pt>
                <c:pt idx="103">
                  <c:v>102.06747440038025</c:v>
                </c:pt>
                <c:pt idx="104">
                  <c:v>81.54503007508464</c:v>
                </c:pt>
                <c:pt idx="105">
                  <c:v>70.925863768660918</c:v>
                </c:pt>
                <c:pt idx="106">
                  <c:v>72.581765702670225</c:v>
                </c:pt>
                <c:pt idx="107">
                  <c:v>73.902854585380823</c:v>
                </c:pt>
                <c:pt idx="108">
                  <c:v>88.779596820236108</c:v>
                </c:pt>
                <c:pt idx="109">
                  <c:v>102.37857439280826</c:v>
                </c:pt>
                <c:pt idx="110">
                  <c:v>121.80482031869744</c:v>
                </c:pt>
                <c:pt idx="111">
                  <c:v>124.41879860469494</c:v>
                </c:pt>
                <c:pt idx="112">
                  <c:v>112.11962840412355</c:v>
                </c:pt>
                <c:pt idx="113">
                  <c:v>106.98207577797069</c:v>
                </c:pt>
                <c:pt idx="114">
                  <c:v>109.32721341451163</c:v>
                </c:pt>
                <c:pt idx="115">
                  <c:v>140.01375458089311</c:v>
                </c:pt>
                <c:pt idx="116">
                  <c:v>145.03921634739578</c:v>
                </c:pt>
                <c:pt idx="117">
                  <c:v>142.40568971319269</c:v>
                </c:pt>
                <c:pt idx="118">
                  <c:v>140.7397775403083</c:v>
                </c:pt>
                <c:pt idx="119">
                  <c:v>141.08027069565611</c:v>
                </c:pt>
                <c:pt idx="120">
                  <c:v>163.86287710088723</c:v>
                </c:pt>
                <c:pt idx="121">
                  <c:v>164.34701090644157</c:v>
                </c:pt>
                <c:pt idx="122">
                  <c:v>161.76320296004843</c:v>
                </c:pt>
                <c:pt idx="123">
                  <c:v>158.69461708477371</c:v>
                </c:pt>
                <c:pt idx="124">
                  <c:v>157.05679505903248</c:v>
                </c:pt>
                <c:pt idx="125">
                  <c:v>166.75890858439254</c:v>
                </c:pt>
                <c:pt idx="126">
                  <c:v>165.89684909971911</c:v>
                </c:pt>
                <c:pt idx="127">
                  <c:v>148.58765957439724</c:v>
                </c:pt>
                <c:pt idx="128">
                  <c:v>126.69649213834289</c:v>
                </c:pt>
                <c:pt idx="129">
                  <c:v>118.09812958836477</c:v>
                </c:pt>
                <c:pt idx="130">
                  <c:v>112.06732846758707</c:v>
                </c:pt>
                <c:pt idx="131">
                  <c:v>100.40489725037529</c:v>
                </c:pt>
              </c:numCache>
            </c:numRef>
          </c:val>
          <c:smooth val="0"/>
          <c:extLst>
            <c:ext xmlns:c16="http://schemas.microsoft.com/office/drawing/2014/chart" uri="{C3380CC4-5D6E-409C-BE32-E72D297353CC}">
              <c16:uniqueId val="{00000000-D13A-4207-B708-8CFFEF73C2FE}"/>
            </c:ext>
          </c:extLst>
        </c:ser>
        <c:dLbls>
          <c:showLegendKey val="0"/>
          <c:showVal val="0"/>
          <c:showCatName val="0"/>
          <c:showSerName val="0"/>
          <c:showPercent val="0"/>
          <c:showBubbleSize val="0"/>
        </c:dLbls>
        <c:marker val="1"/>
        <c:smooth val="0"/>
        <c:axId val="22418527"/>
        <c:axId val="22419775"/>
      </c:lineChart>
      <c:lineChart>
        <c:grouping val="standard"/>
        <c:varyColors val="0"/>
        <c:ser>
          <c:idx val="1"/>
          <c:order val="1"/>
          <c:tx>
            <c:strRef>
              <c:f>'Satın Alma Gucu Endeksi'!#REF!</c:f>
              <c:strCache>
                <c:ptCount val="1"/>
                <c:pt idx="0">
                  <c:v>#REF!</c:v>
                </c:pt>
              </c:strCache>
            </c:strRef>
          </c:tx>
          <c:spPr>
            <a:ln w="28575" cap="rnd">
              <a:solidFill>
                <a:schemeClr val="accent2"/>
              </a:solidFill>
              <a:round/>
            </a:ln>
            <a:effectLst/>
          </c:spPr>
          <c:marker>
            <c:symbol val="none"/>
          </c:marker>
          <c:cat>
            <c:numRef>
              <c:f>'Satın Alma Gostergeleri'!$AJ$3:$AJ$134</c:f>
              <c:numCache>
                <c:formatCode>mmm\-yy</c:formatCode>
                <c:ptCount val="132"/>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pt idx="84">
                  <c:v>42736</c:v>
                </c:pt>
                <c:pt idx="85">
                  <c:v>42767</c:v>
                </c:pt>
                <c:pt idx="86">
                  <c:v>42795</c:v>
                </c:pt>
                <c:pt idx="87">
                  <c:v>42826</c:v>
                </c:pt>
                <c:pt idx="88">
                  <c:v>42856</c:v>
                </c:pt>
                <c:pt idx="89">
                  <c:v>42887</c:v>
                </c:pt>
                <c:pt idx="90">
                  <c:v>42917</c:v>
                </c:pt>
                <c:pt idx="91">
                  <c:v>42948</c:v>
                </c:pt>
                <c:pt idx="92">
                  <c:v>42979</c:v>
                </c:pt>
                <c:pt idx="93">
                  <c:v>43009</c:v>
                </c:pt>
                <c:pt idx="94">
                  <c:v>43040</c:v>
                </c:pt>
                <c:pt idx="95">
                  <c:v>43070</c:v>
                </c:pt>
                <c:pt idx="96">
                  <c:v>43101</c:v>
                </c:pt>
                <c:pt idx="97">
                  <c:v>43132</c:v>
                </c:pt>
                <c:pt idx="98">
                  <c:v>43160</c:v>
                </c:pt>
                <c:pt idx="99">
                  <c:v>43191</c:v>
                </c:pt>
                <c:pt idx="100">
                  <c:v>43221</c:v>
                </c:pt>
                <c:pt idx="101">
                  <c:v>43252</c:v>
                </c:pt>
                <c:pt idx="102">
                  <c:v>43282</c:v>
                </c:pt>
                <c:pt idx="103">
                  <c:v>43313</c:v>
                </c:pt>
                <c:pt idx="104">
                  <c:v>43344</c:v>
                </c:pt>
                <c:pt idx="105">
                  <c:v>43374</c:v>
                </c:pt>
                <c:pt idx="106">
                  <c:v>43405</c:v>
                </c:pt>
                <c:pt idx="107">
                  <c:v>43435</c:v>
                </c:pt>
                <c:pt idx="108">
                  <c:v>43466</c:v>
                </c:pt>
                <c:pt idx="109">
                  <c:v>43497</c:v>
                </c:pt>
                <c:pt idx="110">
                  <c:v>43525</c:v>
                </c:pt>
                <c:pt idx="111">
                  <c:v>43556</c:v>
                </c:pt>
                <c:pt idx="112">
                  <c:v>43586</c:v>
                </c:pt>
                <c:pt idx="113">
                  <c:v>43617</c:v>
                </c:pt>
                <c:pt idx="114">
                  <c:v>43647</c:v>
                </c:pt>
                <c:pt idx="115">
                  <c:v>43678</c:v>
                </c:pt>
                <c:pt idx="116">
                  <c:v>43709</c:v>
                </c:pt>
                <c:pt idx="117">
                  <c:v>43739</c:v>
                </c:pt>
                <c:pt idx="118">
                  <c:v>43770</c:v>
                </c:pt>
                <c:pt idx="119">
                  <c:v>43800</c:v>
                </c:pt>
                <c:pt idx="120">
                  <c:v>43831</c:v>
                </c:pt>
                <c:pt idx="121">
                  <c:v>43862</c:v>
                </c:pt>
                <c:pt idx="122">
                  <c:v>43891</c:v>
                </c:pt>
                <c:pt idx="123">
                  <c:v>43922</c:v>
                </c:pt>
                <c:pt idx="124">
                  <c:v>43952</c:v>
                </c:pt>
                <c:pt idx="125">
                  <c:v>43983</c:v>
                </c:pt>
                <c:pt idx="126">
                  <c:v>44013</c:v>
                </c:pt>
                <c:pt idx="127">
                  <c:v>44044</c:v>
                </c:pt>
                <c:pt idx="128">
                  <c:v>44075</c:v>
                </c:pt>
                <c:pt idx="129">
                  <c:v>44105</c:v>
                </c:pt>
                <c:pt idx="130">
                  <c:v>44136</c:v>
                </c:pt>
                <c:pt idx="131">
                  <c:v>44166</c:v>
                </c:pt>
              </c:numCache>
            </c:numRef>
          </c:cat>
          <c:val>
            <c:numRef>
              <c:f>'Satın Alma Gucu Endeksi'!#REF!</c:f>
              <c:numCache>
                <c:formatCode>General</c:formatCode>
                <c:ptCount val="1"/>
                <c:pt idx="0">
                  <c:v>1</c:v>
                </c:pt>
              </c:numCache>
            </c:numRef>
          </c:val>
          <c:smooth val="0"/>
          <c:extLst>
            <c:ext xmlns:c16="http://schemas.microsoft.com/office/drawing/2014/chart" uri="{C3380CC4-5D6E-409C-BE32-E72D297353CC}">
              <c16:uniqueId val="{00000001-D13A-4207-B708-8CFFEF73C2FE}"/>
            </c:ext>
          </c:extLst>
        </c:ser>
        <c:dLbls>
          <c:showLegendKey val="0"/>
          <c:showVal val="0"/>
          <c:showCatName val="0"/>
          <c:showSerName val="0"/>
          <c:showPercent val="0"/>
          <c:showBubbleSize val="0"/>
        </c:dLbls>
        <c:marker val="1"/>
        <c:smooth val="0"/>
        <c:axId val="16940671"/>
        <c:axId val="16938175"/>
      </c:lineChart>
      <c:dateAx>
        <c:axId val="22418527"/>
        <c:scaling>
          <c:orientation val="minMax"/>
          <c:max val="44197"/>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2419775"/>
        <c:crosses val="autoZero"/>
        <c:auto val="1"/>
        <c:lblOffset val="100"/>
        <c:baseTimeUnit val="months"/>
        <c:majorUnit val="4"/>
        <c:majorTimeUnit val="months"/>
      </c:dateAx>
      <c:valAx>
        <c:axId val="2241977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2418527"/>
        <c:crosses val="autoZero"/>
        <c:crossBetween val="between"/>
      </c:valAx>
      <c:valAx>
        <c:axId val="16938175"/>
        <c:scaling>
          <c:orientation val="minMax"/>
        </c:scaling>
        <c:delete val="1"/>
        <c:axPos val="r"/>
        <c:numFmt formatCode="General" sourceLinked="1"/>
        <c:majorTickMark val="out"/>
        <c:minorTickMark val="none"/>
        <c:tickLblPos val="nextTo"/>
        <c:crossAx val="16940671"/>
        <c:crosses val="max"/>
        <c:crossBetween val="between"/>
      </c:valAx>
      <c:dateAx>
        <c:axId val="16940671"/>
        <c:scaling>
          <c:orientation val="minMax"/>
        </c:scaling>
        <c:delete val="1"/>
        <c:axPos val="b"/>
        <c:numFmt formatCode="mmm\-yy" sourceLinked="1"/>
        <c:majorTickMark val="out"/>
        <c:minorTickMark val="none"/>
        <c:tickLblPos val="nextTo"/>
        <c:crossAx val="16938175"/>
        <c:crosses val="autoZero"/>
        <c:auto val="1"/>
        <c:lblOffset val="100"/>
        <c:baseTimeUnit val="days"/>
      </c:date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200" b="1" i="0" u="none" strike="noStrike" kern="1200" spc="0" baseline="0" dirty="0">
                <a:solidFill>
                  <a:schemeClr val="accent6"/>
                </a:solidFill>
                <a:latin typeface="+mn-lt"/>
                <a:ea typeface="+mn-ea"/>
                <a:cs typeface="+mn-cs"/>
              </a:rPr>
              <a:t>İSTANBUL: KONUT FİYAT-HANE GELİR ORANI</a:t>
            </a:r>
            <a:endParaRPr lang="en-US" sz="1200" b="1" i="0" u="none" strike="noStrike" kern="1200" spc="0" baseline="0" dirty="0">
              <a:solidFill>
                <a:schemeClr val="accent6"/>
              </a:solidFill>
              <a:latin typeface="+mn-lt"/>
              <a:ea typeface="+mn-ea"/>
              <a:cs typeface="+mn-cs"/>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lineChart>
        <c:grouping val="standard"/>
        <c:varyColors val="0"/>
        <c:ser>
          <c:idx val="0"/>
          <c:order val="0"/>
          <c:tx>
            <c:strRef>
              <c:f>'Satın Alma Gostergeleri'!$AL$2</c:f>
              <c:strCache>
                <c:ptCount val="1"/>
                <c:pt idx="0">
                  <c:v>Konut Fiyat Gelir Oranı</c:v>
                </c:pt>
              </c:strCache>
            </c:strRef>
          </c:tx>
          <c:spPr>
            <a:ln w="28575" cap="rnd">
              <a:solidFill>
                <a:srgbClr val="25B98B"/>
              </a:solidFill>
              <a:round/>
            </a:ln>
            <a:effectLst/>
          </c:spPr>
          <c:marker>
            <c:symbol val="none"/>
          </c:marker>
          <c:cat>
            <c:numRef>
              <c:f>'Satın Alma Gostergeleri'!$AJ$3:$AJ$134</c:f>
              <c:numCache>
                <c:formatCode>mmm\-yy</c:formatCode>
                <c:ptCount val="132"/>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pt idx="84">
                  <c:v>42736</c:v>
                </c:pt>
                <c:pt idx="85">
                  <c:v>42767</c:v>
                </c:pt>
                <c:pt idx="86">
                  <c:v>42795</c:v>
                </c:pt>
                <c:pt idx="87">
                  <c:v>42826</c:v>
                </c:pt>
                <c:pt idx="88">
                  <c:v>42856</c:v>
                </c:pt>
                <c:pt idx="89">
                  <c:v>42887</c:v>
                </c:pt>
                <c:pt idx="90">
                  <c:v>42917</c:v>
                </c:pt>
                <c:pt idx="91">
                  <c:v>42948</c:v>
                </c:pt>
                <c:pt idx="92">
                  <c:v>42979</c:v>
                </c:pt>
                <c:pt idx="93">
                  <c:v>43009</c:v>
                </c:pt>
                <c:pt idx="94">
                  <c:v>43040</c:v>
                </c:pt>
                <c:pt idx="95">
                  <c:v>43070</c:v>
                </c:pt>
                <c:pt idx="96">
                  <c:v>43101</c:v>
                </c:pt>
                <c:pt idx="97">
                  <c:v>43132</c:v>
                </c:pt>
                <c:pt idx="98">
                  <c:v>43160</c:v>
                </c:pt>
                <c:pt idx="99">
                  <c:v>43191</c:v>
                </c:pt>
                <c:pt idx="100">
                  <c:v>43221</c:v>
                </c:pt>
                <c:pt idx="101">
                  <c:v>43252</c:v>
                </c:pt>
                <c:pt idx="102">
                  <c:v>43282</c:v>
                </c:pt>
                <c:pt idx="103">
                  <c:v>43313</c:v>
                </c:pt>
                <c:pt idx="104">
                  <c:v>43344</c:v>
                </c:pt>
                <c:pt idx="105">
                  <c:v>43374</c:v>
                </c:pt>
                <c:pt idx="106">
                  <c:v>43405</c:v>
                </c:pt>
                <c:pt idx="107">
                  <c:v>43435</c:v>
                </c:pt>
                <c:pt idx="108">
                  <c:v>43466</c:v>
                </c:pt>
                <c:pt idx="109">
                  <c:v>43497</c:v>
                </c:pt>
                <c:pt idx="110">
                  <c:v>43525</c:v>
                </c:pt>
                <c:pt idx="111">
                  <c:v>43556</c:v>
                </c:pt>
                <c:pt idx="112">
                  <c:v>43586</c:v>
                </c:pt>
                <c:pt idx="113">
                  <c:v>43617</c:v>
                </c:pt>
                <c:pt idx="114">
                  <c:v>43647</c:v>
                </c:pt>
                <c:pt idx="115">
                  <c:v>43678</c:v>
                </c:pt>
                <c:pt idx="116">
                  <c:v>43709</c:v>
                </c:pt>
                <c:pt idx="117">
                  <c:v>43739</c:v>
                </c:pt>
                <c:pt idx="118">
                  <c:v>43770</c:v>
                </c:pt>
                <c:pt idx="119">
                  <c:v>43800</c:v>
                </c:pt>
                <c:pt idx="120">
                  <c:v>43831</c:v>
                </c:pt>
                <c:pt idx="121">
                  <c:v>43862</c:v>
                </c:pt>
                <c:pt idx="122">
                  <c:v>43891</c:v>
                </c:pt>
                <c:pt idx="123">
                  <c:v>43922</c:v>
                </c:pt>
                <c:pt idx="124">
                  <c:v>43952</c:v>
                </c:pt>
                <c:pt idx="125">
                  <c:v>43983</c:v>
                </c:pt>
                <c:pt idx="126">
                  <c:v>44013</c:v>
                </c:pt>
                <c:pt idx="127">
                  <c:v>44044</c:v>
                </c:pt>
                <c:pt idx="128">
                  <c:v>44075</c:v>
                </c:pt>
                <c:pt idx="129">
                  <c:v>44105</c:v>
                </c:pt>
                <c:pt idx="130">
                  <c:v>44136</c:v>
                </c:pt>
                <c:pt idx="131">
                  <c:v>44166</c:v>
                </c:pt>
              </c:numCache>
            </c:numRef>
          </c:cat>
          <c:val>
            <c:numRef>
              <c:f>'Satın Alma Gostergeleri'!$AL$3:$AL$134</c:f>
              <c:numCache>
                <c:formatCode>0.00</c:formatCode>
                <c:ptCount val="132"/>
                <c:pt idx="0">
                  <c:v>2.2417721524871377</c:v>
                </c:pt>
                <c:pt idx="1">
                  <c:v>2.2500110493653152</c:v>
                </c:pt>
                <c:pt idx="2">
                  <c:v>2.2623693946825814</c:v>
                </c:pt>
                <c:pt idx="3">
                  <c:v>2.2858185627204706</c:v>
                </c:pt>
                <c:pt idx="4">
                  <c:v>2.2958003031690315</c:v>
                </c:pt>
                <c:pt idx="5">
                  <c:v>2.2900964514841395</c:v>
                </c:pt>
                <c:pt idx="6">
                  <c:v>2.3015041548539235</c:v>
                </c:pt>
                <c:pt idx="7">
                  <c:v>2.3194079115315014</c:v>
                </c:pt>
                <c:pt idx="8">
                  <c:v>2.3563245071587189</c:v>
                </c:pt>
                <c:pt idx="9">
                  <c:v>2.3770801896787428</c:v>
                </c:pt>
                <c:pt idx="10">
                  <c:v>2.399103394795409</c:v>
                </c:pt>
                <c:pt idx="11">
                  <c:v>2.4144721062797014</c:v>
                </c:pt>
                <c:pt idx="12">
                  <c:v>2.1377028731425551</c:v>
                </c:pt>
                <c:pt idx="13">
                  <c:v>2.1632197752223341</c:v>
                </c:pt>
                <c:pt idx="14">
                  <c:v>2.1943141422375834</c:v>
                </c:pt>
                <c:pt idx="15">
                  <c:v>2.2192732978238152</c:v>
                </c:pt>
                <c:pt idx="16">
                  <c:v>2.2622197778269402</c:v>
                </c:pt>
                <c:pt idx="17">
                  <c:v>2.2786732993865786</c:v>
                </c:pt>
                <c:pt idx="18">
                  <c:v>2.2986127365308868</c:v>
                </c:pt>
                <c:pt idx="19">
                  <c:v>2.2895493560107467</c:v>
                </c:pt>
                <c:pt idx="20">
                  <c:v>2.3421169630275589</c:v>
                </c:pt>
                <c:pt idx="21">
                  <c:v>2.3676338651073374</c:v>
                </c:pt>
                <c:pt idx="22">
                  <c:v>2.3808803443290807</c:v>
                </c:pt>
                <c:pt idx="23">
                  <c:v>2.4271733032934879</c:v>
                </c:pt>
                <c:pt idx="24">
                  <c:v>2.1961702519949422</c:v>
                </c:pt>
                <c:pt idx="25">
                  <c:v>2.2628543100618184</c:v>
                </c:pt>
                <c:pt idx="26">
                  <c:v>2.2720390954181995</c:v>
                </c:pt>
                <c:pt idx="27">
                  <c:v>2.3140626338980796</c:v>
                </c:pt>
                <c:pt idx="28">
                  <c:v>2.3183404791325586</c:v>
                </c:pt>
                <c:pt idx="29">
                  <c:v>2.3329354805207805</c:v>
                </c:pt>
                <c:pt idx="30">
                  <c:v>2.3316772907459336</c:v>
                </c:pt>
                <c:pt idx="31">
                  <c:v>2.3747073810456913</c:v>
                </c:pt>
                <c:pt idx="32">
                  <c:v>2.4021359181373496</c:v>
                </c:pt>
                <c:pt idx="33">
                  <c:v>2.4294386362515237</c:v>
                </c:pt>
                <c:pt idx="34">
                  <c:v>2.4442852755947149</c:v>
                </c:pt>
                <c:pt idx="35">
                  <c:v>2.4602642857352679</c:v>
                </c:pt>
                <c:pt idx="36">
                  <c:v>2.287916916677561</c:v>
                </c:pt>
                <c:pt idx="37">
                  <c:v>2.3432357722557224</c:v>
                </c:pt>
                <c:pt idx="38">
                  <c:v>2.3917922026028866</c:v>
                </c:pt>
                <c:pt idx="39">
                  <c:v>2.4237197184475976</c:v>
                </c:pt>
                <c:pt idx="40">
                  <c:v>2.4586404389027496</c:v>
                </c:pt>
                <c:pt idx="41">
                  <c:v>2.508638041840126</c:v>
                </c:pt>
                <c:pt idx="42">
                  <c:v>2.5495451715161619</c:v>
                </c:pt>
                <c:pt idx="43">
                  <c:v>2.5713844792293838</c:v>
                </c:pt>
                <c:pt idx="44">
                  <c:v>2.6007622281837182</c:v>
                </c:pt>
                <c:pt idx="45">
                  <c:v>2.6534204574414875</c:v>
                </c:pt>
                <c:pt idx="46">
                  <c:v>2.7427731580346708</c:v>
                </c:pt>
                <c:pt idx="47">
                  <c:v>2.7505333181358154</c:v>
                </c:pt>
                <c:pt idx="48">
                  <c:v>2.4586080537240926</c:v>
                </c:pt>
                <c:pt idx="49">
                  <c:v>2.483253002763087</c:v>
                </c:pt>
                <c:pt idx="50">
                  <c:v>2.5134854706125407</c:v>
                </c:pt>
                <c:pt idx="51">
                  <c:v>2.5946042704858288</c:v>
                </c:pt>
                <c:pt idx="52">
                  <c:v>2.6419984032531247</c:v>
                </c:pt>
                <c:pt idx="53">
                  <c:v>2.7151350333971838</c:v>
                </c:pt>
                <c:pt idx="54">
                  <c:v>2.7865754524737816</c:v>
                </c:pt>
                <c:pt idx="55">
                  <c:v>2.8450448457403827</c:v>
                </c:pt>
                <c:pt idx="56">
                  <c:v>2.8855543571162192</c:v>
                </c:pt>
                <c:pt idx="57">
                  <c:v>2.9591898728683552</c:v>
                </c:pt>
                <c:pt idx="58">
                  <c:v>3.0203532484185711</c:v>
                </c:pt>
                <c:pt idx="59">
                  <c:v>3.0736342313611731</c:v>
                </c:pt>
                <c:pt idx="60">
                  <c:v>2.8475992337858487</c:v>
                </c:pt>
                <c:pt idx="61">
                  <c:v>2.9305450721768951</c:v>
                </c:pt>
                <c:pt idx="62">
                  <c:v>2.9953158826068531</c:v>
                </c:pt>
                <c:pt idx="63">
                  <c:v>3.0558102158694957</c:v>
                </c:pt>
                <c:pt idx="64">
                  <c:v>3.1208483061224106</c:v>
                </c:pt>
                <c:pt idx="65">
                  <c:v>3.1573765485932261</c:v>
                </c:pt>
                <c:pt idx="66">
                  <c:v>3.2241965043325225</c:v>
                </c:pt>
                <c:pt idx="67">
                  <c:v>3.2203654935368027</c:v>
                </c:pt>
                <c:pt idx="68">
                  <c:v>3.3411759735134501</c:v>
                </c:pt>
                <c:pt idx="69">
                  <c:v>3.4065704368636416</c:v>
                </c:pt>
                <c:pt idx="70">
                  <c:v>3.492456353307217</c:v>
                </c:pt>
                <c:pt idx="71">
                  <c:v>3.4978910430406795</c:v>
                </c:pt>
                <c:pt idx="72">
                  <c:v>3.169600062791937</c:v>
                </c:pt>
                <c:pt idx="73">
                  <c:v>3.1828216005704992</c:v>
                </c:pt>
                <c:pt idx="74">
                  <c:v>3.2292997671172228</c:v>
                </c:pt>
                <c:pt idx="75">
                  <c:v>3.2883505616128859</c:v>
                </c:pt>
                <c:pt idx="76">
                  <c:v>3.3452923991622754</c:v>
                </c:pt>
                <c:pt idx="77">
                  <c:v>3.3666253098111207</c:v>
                </c:pt>
                <c:pt idx="78">
                  <c:v>3.4797789613515739</c:v>
                </c:pt>
                <c:pt idx="79">
                  <c:v>3.5383430734750201</c:v>
                </c:pt>
                <c:pt idx="80">
                  <c:v>3.562352737171059</c:v>
                </c:pt>
                <c:pt idx="81">
                  <c:v>3.5274738338288403</c:v>
                </c:pt>
                <c:pt idx="82">
                  <c:v>3.5394786656768602</c:v>
                </c:pt>
                <c:pt idx="83">
                  <c:v>3.562596078357168</c:v>
                </c:pt>
                <c:pt idx="84">
                  <c:v>3.0262766651280448</c:v>
                </c:pt>
                <c:pt idx="85">
                  <c:v>3.0466377383436809</c:v>
                </c:pt>
                <c:pt idx="86">
                  <c:v>3.0971608081533262</c:v>
                </c:pt>
                <c:pt idx="87">
                  <c:v>3.1130355432028054</c:v>
                </c:pt>
                <c:pt idx="88">
                  <c:v>3.1469246515040834</c:v>
                </c:pt>
                <c:pt idx="89">
                  <c:v>3.144992075063278</c:v>
                </c:pt>
                <c:pt idx="90">
                  <c:v>3.1577608836900328</c:v>
                </c:pt>
                <c:pt idx="91">
                  <c:v>3.1645939218200256</c:v>
                </c:pt>
                <c:pt idx="92">
                  <c:v>3.1541718131571064</c:v>
                </c:pt>
                <c:pt idx="93">
                  <c:v>3.1929613831475732</c:v>
                </c:pt>
                <c:pt idx="94">
                  <c:v>3.1765344834007205</c:v>
                </c:pt>
                <c:pt idx="95">
                  <c:v>3.2190511650984548</c:v>
                </c:pt>
                <c:pt idx="96">
                  <c:v>2.8142734002435068</c:v>
                </c:pt>
                <c:pt idx="97">
                  <c:v>2.8446995742988319</c:v>
                </c:pt>
                <c:pt idx="98">
                  <c:v>2.81941335586062</c:v>
                </c:pt>
                <c:pt idx="99">
                  <c:v>2.8451131339461857</c:v>
                </c:pt>
                <c:pt idx="100">
                  <c:v>2.8595877216035732</c:v>
                </c:pt>
                <c:pt idx="101">
                  <c:v>2.8581107228630236</c:v>
                </c:pt>
                <c:pt idx="102">
                  <c:v>2.8564564842736075</c:v>
                </c:pt>
                <c:pt idx="103">
                  <c:v>2.8846376202432977</c:v>
                </c:pt>
                <c:pt idx="104">
                  <c:v>2.9474396066914723</c:v>
                </c:pt>
                <c:pt idx="105">
                  <c:v>3.0269021389330493</c:v>
                </c:pt>
                <c:pt idx="106">
                  <c:v>2.9885592516283781</c:v>
                </c:pt>
                <c:pt idx="107">
                  <c:v>3.0049834776232913</c:v>
                </c:pt>
                <c:pt idx="108">
                  <c:v>2.6233893814074771</c:v>
                </c:pt>
                <c:pt idx="109">
                  <c:v>2.5171196797199165</c:v>
                </c:pt>
                <c:pt idx="110">
                  <c:v>2.4919040477325916</c:v>
                </c:pt>
                <c:pt idx="111">
                  <c:v>2.4798583636622129</c:v>
                </c:pt>
                <c:pt idx="112">
                  <c:v>2.4994526764166949</c:v>
                </c:pt>
                <c:pt idx="113">
                  <c:v>2.5030931498246316</c:v>
                </c:pt>
                <c:pt idx="114">
                  <c:v>2.5111771422451969</c:v>
                </c:pt>
                <c:pt idx="115">
                  <c:v>2.5151388338950098</c:v>
                </c:pt>
                <c:pt idx="116">
                  <c:v>2.5414787297289041</c:v>
                </c:pt>
                <c:pt idx="117">
                  <c:v>2.5747248177631485</c:v>
                </c:pt>
                <c:pt idx="118">
                  <c:v>2.6210337809670476</c:v>
                </c:pt>
                <c:pt idx="119">
                  <c:v>2.643786739766651</c:v>
                </c:pt>
                <c:pt idx="120">
                  <c:v>2.3506362208611895</c:v>
                </c:pt>
                <c:pt idx="121">
                  <c:v>2.3870830762752231</c:v>
                </c:pt>
                <c:pt idx="122">
                  <c:v>2.4281787652879849</c:v>
                </c:pt>
                <c:pt idx="123">
                  <c:v>2.4431480094758915</c:v>
                </c:pt>
                <c:pt idx="124">
                  <c:v>2.5183661371033219</c:v>
                </c:pt>
                <c:pt idx="125">
                  <c:v>2.5705725384170455</c:v>
                </c:pt>
                <c:pt idx="126">
                  <c:v>2.6044625353517779</c:v>
                </c:pt>
                <c:pt idx="127">
                  <c:v>2.6772167811718823</c:v>
                </c:pt>
                <c:pt idx="128">
                  <c:v>2.7797235620238507</c:v>
                </c:pt>
                <c:pt idx="129">
                  <c:v>2.8789761593567089</c:v>
                </c:pt>
                <c:pt idx="130">
                  <c:v>2.96497958093319</c:v>
                </c:pt>
                <c:pt idx="131">
                  <c:v>3.0142107287437274</c:v>
                </c:pt>
              </c:numCache>
            </c:numRef>
          </c:val>
          <c:smooth val="0"/>
          <c:extLst>
            <c:ext xmlns:c16="http://schemas.microsoft.com/office/drawing/2014/chart" uri="{C3380CC4-5D6E-409C-BE32-E72D297353CC}">
              <c16:uniqueId val="{00000000-3C42-4C37-8879-8389741F0044}"/>
            </c:ext>
          </c:extLst>
        </c:ser>
        <c:dLbls>
          <c:showLegendKey val="0"/>
          <c:showVal val="0"/>
          <c:showCatName val="0"/>
          <c:showSerName val="0"/>
          <c:showPercent val="0"/>
          <c:showBubbleSize val="0"/>
        </c:dLbls>
        <c:smooth val="0"/>
        <c:axId val="1515984768"/>
        <c:axId val="1515977696"/>
      </c:lineChart>
      <c:dateAx>
        <c:axId val="1515984768"/>
        <c:scaling>
          <c:orientation val="minMax"/>
          <c:max val="44197"/>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515977696"/>
        <c:crosses val="autoZero"/>
        <c:auto val="1"/>
        <c:lblOffset val="100"/>
        <c:baseTimeUnit val="months"/>
        <c:majorUnit val="4"/>
        <c:majorTimeUnit val="months"/>
      </c:dateAx>
      <c:valAx>
        <c:axId val="1515977696"/>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515984768"/>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200" b="1" i="0" u="none" strike="noStrike" kern="1200" spc="0" baseline="0" dirty="0">
                <a:solidFill>
                  <a:schemeClr val="accent6"/>
                </a:solidFill>
                <a:latin typeface="+mn-lt"/>
                <a:ea typeface="+mn-ea"/>
                <a:cs typeface="+mn-cs"/>
              </a:rPr>
              <a:t>İNŞAAT MALİYET ENDEKSİ (2015=100)</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lineChart>
        <c:grouping val="standard"/>
        <c:varyColors val="0"/>
        <c:ser>
          <c:idx val="0"/>
          <c:order val="0"/>
          <c:tx>
            <c:strRef>
              <c:f>'Rapor Verisi'!$AH$1</c:f>
              <c:strCache>
                <c:ptCount val="1"/>
                <c:pt idx="0">
                  <c:v>İnşaat Maliyet Endeksi</c:v>
                </c:pt>
              </c:strCache>
            </c:strRef>
          </c:tx>
          <c:spPr>
            <a:ln w="28575" cap="rnd">
              <a:solidFill>
                <a:srgbClr val="EC700A"/>
              </a:solidFill>
              <a:round/>
            </a:ln>
            <a:effectLst/>
          </c:spPr>
          <c:marker>
            <c:symbol val="none"/>
          </c:marker>
          <c:cat>
            <c:numRef>
              <c:f>'Rapor Verisi'!$AG$2:$AG$73</c:f>
              <c:numCache>
                <c:formatCode>mmm\-yy</c:formatCode>
                <c:ptCount val="72"/>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pt idx="56">
                  <c:v>43709</c:v>
                </c:pt>
                <c:pt idx="57">
                  <c:v>43739</c:v>
                </c:pt>
                <c:pt idx="58">
                  <c:v>43770</c:v>
                </c:pt>
                <c:pt idx="59">
                  <c:v>43800</c:v>
                </c:pt>
                <c:pt idx="60">
                  <c:v>43831</c:v>
                </c:pt>
                <c:pt idx="61">
                  <c:v>43862</c:v>
                </c:pt>
                <c:pt idx="62">
                  <c:v>43891</c:v>
                </c:pt>
                <c:pt idx="63">
                  <c:v>43922</c:v>
                </c:pt>
                <c:pt idx="64">
                  <c:v>43952</c:v>
                </c:pt>
                <c:pt idx="65">
                  <c:v>43983</c:v>
                </c:pt>
                <c:pt idx="66">
                  <c:v>44013</c:v>
                </c:pt>
                <c:pt idx="67">
                  <c:v>44044</c:v>
                </c:pt>
                <c:pt idx="68">
                  <c:v>44075</c:v>
                </c:pt>
                <c:pt idx="69">
                  <c:v>44105</c:v>
                </c:pt>
                <c:pt idx="70">
                  <c:v>44136</c:v>
                </c:pt>
                <c:pt idx="71">
                  <c:v>44166</c:v>
                </c:pt>
              </c:numCache>
            </c:numRef>
          </c:cat>
          <c:val>
            <c:numRef>
              <c:f>'Rapor Verisi'!$AH$2:$AH$73</c:f>
              <c:numCache>
                <c:formatCode>0.0</c:formatCode>
                <c:ptCount val="72"/>
                <c:pt idx="0">
                  <c:v>97.13</c:v>
                </c:pt>
                <c:pt idx="1">
                  <c:v>97.65</c:v>
                </c:pt>
                <c:pt idx="2">
                  <c:v>98.27</c:v>
                </c:pt>
                <c:pt idx="3">
                  <c:v>99.14</c:v>
                </c:pt>
                <c:pt idx="4">
                  <c:v>100.17</c:v>
                </c:pt>
                <c:pt idx="5">
                  <c:v>100.03</c:v>
                </c:pt>
                <c:pt idx="6">
                  <c:v>100.83</c:v>
                </c:pt>
                <c:pt idx="7">
                  <c:v>101.35</c:v>
                </c:pt>
                <c:pt idx="8">
                  <c:v>102.25</c:v>
                </c:pt>
                <c:pt idx="9">
                  <c:v>101.56</c:v>
                </c:pt>
                <c:pt idx="10">
                  <c:v>101.01</c:v>
                </c:pt>
                <c:pt idx="11">
                  <c:v>100.6</c:v>
                </c:pt>
                <c:pt idx="12">
                  <c:v>108.19</c:v>
                </c:pt>
                <c:pt idx="13">
                  <c:v>108.12</c:v>
                </c:pt>
                <c:pt idx="14">
                  <c:v>109.39</c:v>
                </c:pt>
                <c:pt idx="15">
                  <c:v>110.26</c:v>
                </c:pt>
                <c:pt idx="16">
                  <c:v>112.11</c:v>
                </c:pt>
                <c:pt idx="17">
                  <c:v>111.6</c:v>
                </c:pt>
                <c:pt idx="18">
                  <c:v>111.52</c:v>
                </c:pt>
                <c:pt idx="19">
                  <c:v>111.9</c:v>
                </c:pt>
                <c:pt idx="20">
                  <c:v>112.19</c:v>
                </c:pt>
                <c:pt idx="21">
                  <c:v>113.06</c:v>
                </c:pt>
                <c:pt idx="22">
                  <c:v>115.83</c:v>
                </c:pt>
                <c:pt idx="23">
                  <c:v>118.9</c:v>
                </c:pt>
                <c:pt idx="24">
                  <c:v>124.69</c:v>
                </c:pt>
                <c:pt idx="25">
                  <c:v>125.09</c:v>
                </c:pt>
                <c:pt idx="26">
                  <c:v>126.43</c:v>
                </c:pt>
                <c:pt idx="27">
                  <c:v>126.84</c:v>
                </c:pt>
                <c:pt idx="28">
                  <c:v>127.26</c:v>
                </c:pt>
                <c:pt idx="29">
                  <c:v>127.06</c:v>
                </c:pt>
                <c:pt idx="30">
                  <c:v>128.16</c:v>
                </c:pt>
                <c:pt idx="31">
                  <c:v>129.51</c:v>
                </c:pt>
                <c:pt idx="32">
                  <c:v>130.94</c:v>
                </c:pt>
                <c:pt idx="33">
                  <c:v>132.76</c:v>
                </c:pt>
                <c:pt idx="34">
                  <c:v>136.09</c:v>
                </c:pt>
                <c:pt idx="35">
                  <c:v>138.13999999999999</c:v>
                </c:pt>
                <c:pt idx="36">
                  <c:v>144.91999999999999</c:v>
                </c:pt>
                <c:pt idx="37">
                  <c:v>146.6</c:v>
                </c:pt>
                <c:pt idx="38">
                  <c:v>149.08000000000001</c:v>
                </c:pt>
                <c:pt idx="39">
                  <c:v>152.1</c:v>
                </c:pt>
                <c:pt idx="40">
                  <c:v>156.58000000000001</c:v>
                </c:pt>
                <c:pt idx="41">
                  <c:v>160.16999999999999</c:v>
                </c:pt>
                <c:pt idx="42">
                  <c:v>162.78</c:v>
                </c:pt>
                <c:pt idx="43">
                  <c:v>172.71</c:v>
                </c:pt>
                <c:pt idx="44">
                  <c:v>182.87</c:v>
                </c:pt>
                <c:pt idx="45">
                  <c:v>182.57</c:v>
                </c:pt>
                <c:pt idx="46">
                  <c:v>176.85</c:v>
                </c:pt>
                <c:pt idx="47">
                  <c:v>173.57</c:v>
                </c:pt>
                <c:pt idx="48">
                  <c:v>184.83</c:v>
                </c:pt>
                <c:pt idx="49">
                  <c:v>186.51</c:v>
                </c:pt>
                <c:pt idx="50">
                  <c:v>189.25</c:v>
                </c:pt>
                <c:pt idx="51">
                  <c:v>192.27</c:v>
                </c:pt>
                <c:pt idx="52">
                  <c:v>195.51</c:v>
                </c:pt>
                <c:pt idx="53">
                  <c:v>193.97</c:v>
                </c:pt>
                <c:pt idx="54">
                  <c:v>192.76</c:v>
                </c:pt>
                <c:pt idx="55">
                  <c:v>191.35</c:v>
                </c:pt>
                <c:pt idx="56">
                  <c:v>190.23</c:v>
                </c:pt>
                <c:pt idx="57">
                  <c:v>190.36</c:v>
                </c:pt>
                <c:pt idx="58">
                  <c:v>190.32</c:v>
                </c:pt>
                <c:pt idx="59">
                  <c:v>192.47</c:v>
                </c:pt>
                <c:pt idx="60">
                  <c:v>202.16</c:v>
                </c:pt>
                <c:pt idx="61">
                  <c:v>202.34</c:v>
                </c:pt>
                <c:pt idx="62">
                  <c:v>202.34</c:v>
                </c:pt>
                <c:pt idx="63">
                  <c:v>204.08</c:v>
                </c:pt>
                <c:pt idx="64">
                  <c:v>206.85</c:v>
                </c:pt>
                <c:pt idx="65">
                  <c:v>208.46</c:v>
                </c:pt>
                <c:pt idx="66">
                  <c:v>210.43</c:v>
                </c:pt>
                <c:pt idx="67">
                  <c:v>216.3</c:v>
                </c:pt>
                <c:pt idx="68">
                  <c:v>220.87</c:v>
                </c:pt>
                <c:pt idx="69">
                  <c:v>227.47</c:v>
                </c:pt>
                <c:pt idx="70">
                  <c:v>234.07</c:v>
                </c:pt>
                <c:pt idx="71">
                  <c:v>240.35</c:v>
                </c:pt>
              </c:numCache>
            </c:numRef>
          </c:val>
          <c:smooth val="0"/>
          <c:extLst>
            <c:ext xmlns:c16="http://schemas.microsoft.com/office/drawing/2014/chart" uri="{C3380CC4-5D6E-409C-BE32-E72D297353CC}">
              <c16:uniqueId val="{00000000-F8B8-426F-9177-94F4A3625994}"/>
            </c:ext>
          </c:extLst>
        </c:ser>
        <c:dLbls>
          <c:showLegendKey val="0"/>
          <c:showVal val="0"/>
          <c:showCatName val="0"/>
          <c:showSerName val="0"/>
          <c:showPercent val="0"/>
          <c:showBubbleSize val="0"/>
        </c:dLbls>
        <c:marker val="1"/>
        <c:smooth val="0"/>
        <c:axId val="2212143"/>
        <c:axId val="2207983"/>
      </c:lineChart>
      <c:lineChart>
        <c:grouping val="standard"/>
        <c:varyColors val="0"/>
        <c:ser>
          <c:idx val="2"/>
          <c:order val="1"/>
          <c:tx>
            <c:strRef>
              <c:f>'Rapor Verisi'!$AJ$1</c:f>
              <c:strCache>
                <c:ptCount val="1"/>
                <c:pt idx="0">
                  <c:v>USD/TL</c:v>
                </c:pt>
              </c:strCache>
            </c:strRef>
          </c:tx>
          <c:spPr>
            <a:ln w="28575" cap="rnd">
              <a:solidFill>
                <a:srgbClr val="00B050"/>
              </a:solidFill>
              <a:round/>
            </a:ln>
            <a:effectLst/>
          </c:spPr>
          <c:marker>
            <c:symbol val="none"/>
          </c:marker>
          <c:cat>
            <c:numRef>
              <c:f>'Rapor Verisi'!$AG$2:$AG$73</c:f>
              <c:numCache>
                <c:formatCode>mmm\-yy</c:formatCode>
                <c:ptCount val="72"/>
                <c:pt idx="0">
                  <c:v>42005</c:v>
                </c:pt>
                <c:pt idx="1">
                  <c:v>42036</c:v>
                </c:pt>
                <c:pt idx="2">
                  <c:v>42064</c:v>
                </c:pt>
                <c:pt idx="3">
                  <c:v>42095</c:v>
                </c:pt>
                <c:pt idx="4">
                  <c:v>42125</c:v>
                </c:pt>
                <c:pt idx="5">
                  <c:v>42156</c:v>
                </c:pt>
                <c:pt idx="6">
                  <c:v>42186</c:v>
                </c:pt>
                <c:pt idx="7">
                  <c:v>42217</c:v>
                </c:pt>
                <c:pt idx="8">
                  <c:v>42248</c:v>
                </c:pt>
                <c:pt idx="9">
                  <c:v>42278</c:v>
                </c:pt>
                <c:pt idx="10">
                  <c:v>42309</c:v>
                </c:pt>
                <c:pt idx="11">
                  <c:v>42339</c:v>
                </c:pt>
                <c:pt idx="12">
                  <c:v>42370</c:v>
                </c:pt>
                <c:pt idx="13">
                  <c:v>42401</c:v>
                </c:pt>
                <c:pt idx="14">
                  <c:v>42430</c:v>
                </c:pt>
                <c:pt idx="15">
                  <c:v>42461</c:v>
                </c:pt>
                <c:pt idx="16">
                  <c:v>42491</c:v>
                </c:pt>
                <c:pt idx="17">
                  <c:v>42522</c:v>
                </c:pt>
                <c:pt idx="18">
                  <c:v>42552</c:v>
                </c:pt>
                <c:pt idx="19">
                  <c:v>42583</c:v>
                </c:pt>
                <c:pt idx="20">
                  <c:v>42614</c:v>
                </c:pt>
                <c:pt idx="21">
                  <c:v>42644</c:v>
                </c:pt>
                <c:pt idx="22">
                  <c:v>42675</c:v>
                </c:pt>
                <c:pt idx="23">
                  <c:v>42705</c:v>
                </c:pt>
                <c:pt idx="24">
                  <c:v>42736</c:v>
                </c:pt>
                <c:pt idx="25">
                  <c:v>42767</c:v>
                </c:pt>
                <c:pt idx="26">
                  <c:v>42795</c:v>
                </c:pt>
                <c:pt idx="27">
                  <c:v>42826</c:v>
                </c:pt>
                <c:pt idx="28">
                  <c:v>42856</c:v>
                </c:pt>
                <c:pt idx="29">
                  <c:v>42887</c:v>
                </c:pt>
                <c:pt idx="30">
                  <c:v>42917</c:v>
                </c:pt>
                <c:pt idx="31">
                  <c:v>42948</c:v>
                </c:pt>
                <c:pt idx="32">
                  <c:v>42979</c:v>
                </c:pt>
                <c:pt idx="33">
                  <c:v>43009</c:v>
                </c:pt>
                <c:pt idx="34">
                  <c:v>43040</c:v>
                </c:pt>
                <c:pt idx="35">
                  <c:v>43070</c:v>
                </c:pt>
                <c:pt idx="36">
                  <c:v>43101</c:v>
                </c:pt>
                <c:pt idx="37">
                  <c:v>43132</c:v>
                </c:pt>
                <c:pt idx="38">
                  <c:v>43160</c:v>
                </c:pt>
                <c:pt idx="39">
                  <c:v>43191</c:v>
                </c:pt>
                <c:pt idx="40">
                  <c:v>43221</c:v>
                </c:pt>
                <c:pt idx="41">
                  <c:v>43252</c:v>
                </c:pt>
                <c:pt idx="42">
                  <c:v>43282</c:v>
                </c:pt>
                <c:pt idx="43">
                  <c:v>43313</c:v>
                </c:pt>
                <c:pt idx="44">
                  <c:v>43344</c:v>
                </c:pt>
                <c:pt idx="45">
                  <c:v>43374</c:v>
                </c:pt>
                <c:pt idx="46">
                  <c:v>43405</c:v>
                </c:pt>
                <c:pt idx="47">
                  <c:v>43435</c:v>
                </c:pt>
                <c:pt idx="48">
                  <c:v>43466</c:v>
                </c:pt>
                <c:pt idx="49">
                  <c:v>43497</c:v>
                </c:pt>
                <c:pt idx="50">
                  <c:v>43525</c:v>
                </c:pt>
                <c:pt idx="51">
                  <c:v>43556</c:v>
                </c:pt>
                <c:pt idx="52">
                  <c:v>43586</c:v>
                </c:pt>
                <c:pt idx="53">
                  <c:v>43617</c:v>
                </c:pt>
                <c:pt idx="54">
                  <c:v>43647</c:v>
                </c:pt>
                <c:pt idx="55">
                  <c:v>43678</c:v>
                </c:pt>
                <c:pt idx="56">
                  <c:v>43709</c:v>
                </c:pt>
                <c:pt idx="57">
                  <c:v>43739</c:v>
                </c:pt>
                <c:pt idx="58">
                  <c:v>43770</c:v>
                </c:pt>
                <c:pt idx="59">
                  <c:v>43800</c:v>
                </c:pt>
                <c:pt idx="60">
                  <c:v>43831</c:v>
                </c:pt>
                <c:pt idx="61">
                  <c:v>43862</c:v>
                </c:pt>
                <c:pt idx="62">
                  <c:v>43891</c:v>
                </c:pt>
                <c:pt idx="63">
                  <c:v>43922</c:v>
                </c:pt>
                <c:pt idx="64">
                  <c:v>43952</c:v>
                </c:pt>
                <c:pt idx="65">
                  <c:v>43983</c:v>
                </c:pt>
                <c:pt idx="66">
                  <c:v>44013</c:v>
                </c:pt>
                <c:pt idx="67">
                  <c:v>44044</c:v>
                </c:pt>
                <c:pt idx="68">
                  <c:v>44075</c:v>
                </c:pt>
                <c:pt idx="69">
                  <c:v>44105</c:v>
                </c:pt>
                <c:pt idx="70">
                  <c:v>44136</c:v>
                </c:pt>
                <c:pt idx="71">
                  <c:v>44166</c:v>
                </c:pt>
              </c:numCache>
            </c:numRef>
          </c:cat>
          <c:val>
            <c:numRef>
              <c:f>'Rapor Verisi'!$AJ$2:$AJ$73</c:f>
              <c:numCache>
                <c:formatCode>0.0000</c:formatCode>
                <c:ptCount val="72"/>
                <c:pt idx="0">
                  <c:v>2.3304</c:v>
                </c:pt>
                <c:pt idx="1">
                  <c:v>2.4573999999999998</c:v>
                </c:pt>
                <c:pt idx="2">
                  <c:v>2.5861499999999999</c:v>
                </c:pt>
                <c:pt idx="3">
                  <c:v>2.6506499999999997</c:v>
                </c:pt>
                <c:pt idx="4">
                  <c:v>2.6485000000000003</c:v>
                </c:pt>
                <c:pt idx="5">
                  <c:v>2.7035999999999998</c:v>
                </c:pt>
                <c:pt idx="6">
                  <c:v>2.6970499999999999</c:v>
                </c:pt>
                <c:pt idx="7">
                  <c:v>2.84815</c:v>
                </c:pt>
                <c:pt idx="8">
                  <c:v>3.0053999999999998</c:v>
                </c:pt>
                <c:pt idx="9">
                  <c:v>2.8748500000000003</c:v>
                </c:pt>
                <c:pt idx="10">
                  <c:v>2.8738999999999999</c:v>
                </c:pt>
                <c:pt idx="11">
                  <c:v>2.9198499999999998</c:v>
                </c:pt>
                <c:pt idx="12">
                  <c:v>3.0097</c:v>
                </c:pt>
                <c:pt idx="13">
                  <c:v>2.9433500000000001</c:v>
                </c:pt>
                <c:pt idx="14">
                  <c:v>2.8943000000000003</c:v>
                </c:pt>
                <c:pt idx="15">
                  <c:v>2.8372999999999999</c:v>
                </c:pt>
                <c:pt idx="16">
                  <c:v>2.9292500000000001</c:v>
                </c:pt>
                <c:pt idx="17">
                  <c:v>2.9196</c:v>
                </c:pt>
                <c:pt idx="18">
                  <c:v>2.9602499999999998</c:v>
                </c:pt>
                <c:pt idx="19">
                  <c:v>2.9655499999999999</c:v>
                </c:pt>
                <c:pt idx="20">
                  <c:v>2.9627499999999998</c:v>
                </c:pt>
                <c:pt idx="21">
                  <c:v>3.0707</c:v>
                </c:pt>
                <c:pt idx="22">
                  <c:v>3.2704</c:v>
                </c:pt>
                <c:pt idx="23">
                  <c:v>3.4920499999999999</c:v>
                </c:pt>
                <c:pt idx="24">
                  <c:v>3.7382499999999999</c:v>
                </c:pt>
                <c:pt idx="25">
                  <c:v>3.6757</c:v>
                </c:pt>
                <c:pt idx="26">
                  <c:v>3.66215</c:v>
                </c:pt>
                <c:pt idx="27">
                  <c:v>3.6570999999999998</c:v>
                </c:pt>
                <c:pt idx="28">
                  <c:v>3.5670999999999999</c:v>
                </c:pt>
                <c:pt idx="29">
                  <c:v>3.5221499999999999</c:v>
                </c:pt>
                <c:pt idx="30">
                  <c:v>3.5317499999999997</c:v>
                </c:pt>
                <c:pt idx="31">
                  <c:v>3.5156499999999999</c:v>
                </c:pt>
                <c:pt idx="32">
                  <c:v>3.4712000000000001</c:v>
                </c:pt>
                <c:pt idx="33">
                  <c:v>3.6657999999999999</c:v>
                </c:pt>
                <c:pt idx="34">
                  <c:v>3.8849999999999998</c:v>
                </c:pt>
                <c:pt idx="35">
                  <c:v>3.8511500000000001</c:v>
                </c:pt>
                <c:pt idx="36">
                  <c:v>3.7812999999999999</c:v>
                </c:pt>
                <c:pt idx="37">
                  <c:v>3.7814000000000001</c:v>
                </c:pt>
                <c:pt idx="38">
                  <c:v>3.8844000000000003</c:v>
                </c:pt>
                <c:pt idx="39">
                  <c:v>4.0576500000000006</c:v>
                </c:pt>
                <c:pt idx="40">
                  <c:v>4.4181000000000008</c:v>
                </c:pt>
                <c:pt idx="41">
                  <c:v>4.7236500000000001</c:v>
                </c:pt>
                <c:pt idx="42">
                  <c:v>4.7523</c:v>
                </c:pt>
                <c:pt idx="43">
                  <c:v>5.7353500000000004</c:v>
                </c:pt>
                <c:pt idx="44">
                  <c:v>6.3726000000000003</c:v>
                </c:pt>
                <c:pt idx="45">
                  <c:v>5.8646500000000001</c:v>
                </c:pt>
                <c:pt idx="46">
                  <c:v>5.3783500000000002</c:v>
                </c:pt>
                <c:pt idx="47">
                  <c:v>5.3109000000000002</c:v>
                </c:pt>
                <c:pt idx="48">
                  <c:v>5.3742318181817996</c:v>
                </c:pt>
                <c:pt idx="49">
                  <c:v>5.2667925000000002</c:v>
                </c:pt>
                <c:pt idx="50">
                  <c:v>5.4468404761905003</c:v>
                </c:pt>
                <c:pt idx="51">
                  <c:v>5.7409380952380999</c:v>
                </c:pt>
                <c:pt idx="52">
                  <c:v>6.0549022727273005</c:v>
                </c:pt>
                <c:pt idx="53">
                  <c:v>5.8171676470587999</c:v>
                </c:pt>
                <c:pt idx="54">
                  <c:v>5.6772863636363997</c:v>
                </c:pt>
                <c:pt idx="55">
                  <c:v>5.6298472222222493</c:v>
                </c:pt>
                <c:pt idx="56">
                  <c:v>5.7179428571428499</c:v>
                </c:pt>
                <c:pt idx="57">
                  <c:v>5.7897499999999997</c:v>
                </c:pt>
                <c:pt idx="58">
                  <c:v>5.7363880952380999</c:v>
                </c:pt>
                <c:pt idx="59">
                  <c:v>5.8428886363636501</c:v>
                </c:pt>
                <c:pt idx="60">
                  <c:v>5.9234931818182002</c:v>
                </c:pt>
                <c:pt idx="61">
                  <c:v>6.0499200000000002</c:v>
                </c:pt>
                <c:pt idx="62">
                  <c:v>6.3201181818181507</c:v>
                </c:pt>
                <c:pt idx="63">
                  <c:v>6.8251023809523996</c:v>
                </c:pt>
                <c:pt idx="64">
                  <c:v>6.9582176470588006</c:v>
                </c:pt>
                <c:pt idx="65">
                  <c:v>6.8149613636363497</c:v>
                </c:pt>
                <c:pt idx="66">
                  <c:v>6.8545318181817994</c:v>
                </c:pt>
                <c:pt idx="67">
                  <c:v>7.25875</c:v>
                </c:pt>
                <c:pt idx="68">
                  <c:v>7.5145499999999998</c:v>
                </c:pt>
                <c:pt idx="69">
                  <c:v>7.8810000000000002</c:v>
                </c:pt>
                <c:pt idx="70">
                  <c:v>8.0105499999999985</c:v>
                </c:pt>
                <c:pt idx="71">
                  <c:v>7.7280499999999996</c:v>
                </c:pt>
              </c:numCache>
            </c:numRef>
          </c:val>
          <c:smooth val="0"/>
          <c:extLst>
            <c:ext xmlns:c16="http://schemas.microsoft.com/office/drawing/2014/chart" uri="{C3380CC4-5D6E-409C-BE32-E72D297353CC}">
              <c16:uniqueId val="{00000001-F8B8-426F-9177-94F4A3625994}"/>
            </c:ext>
          </c:extLst>
        </c:ser>
        <c:dLbls>
          <c:showLegendKey val="0"/>
          <c:showVal val="0"/>
          <c:showCatName val="0"/>
          <c:showSerName val="0"/>
          <c:showPercent val="0"/>
          <c:showBubbleSize val="0"/>
        </c:dLbls>
        <c:marker val="1"/>
        <c:smooth val="0"/>
        <c:axId val="2004136735"/>
        <c:axId val="2004149631"/>
      </c:lineChart>
      <c:dateAx>
        <c:axId val="2212143"/>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207983"/>
        <c:crosses val="autoZero"/>
        <c:auto val="1"/>
        <c:lblOffset val="100"/>
        <c:baseTimeUnit val="months"/>
      </c:dateAx>
      <c:valAx>
        <c:axId val="220798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212143"/>
        <c:crosses val="autoZero"/>
        <c:crossBetween val="between"/>
      </c:valAx>
      <c:valAx>
        <c:axId val="2004149631"/>
        <c:scaling>
          <c:orientation val="minMax"/>
        </c:scaling>
        <c:delete val="0"/>
        <c:axPos val="r"/>
        <c:numFmt formatCode="0.0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004136735"/>
        <c:crosses val="max"/>
        <c:crossBetween val="between"/>
      </c:valAx>
      <c:dateAx>
        <c:axId val="2004136735"/>
        <c:scaling>
          <c:orientation val="minMax"/>
        </c:scaling>
        <c:delete val="1"/>
        <c:axPos val="b"/>
        <c:numFmt formatCode="mmm\-yy" sourceLinked="1"/>
        <c:majorTickMark val="out"/>
        <c:minorTickMark val="none"/>
        <c:tickLblPos val="nextTo"/>
        <c:crossAx val="2004149631"/>
        <c:crosses val="autoZero"/>
        <c:auto val="1"/>
        <c:lblOffset val="100"/>
        <c:baseTimeUnit val="months"/>
      </c:date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200" b="1" i="0" u="none" strike="noStrike" kern="1200" spc="0" baseline="0" dirty="0" smtClean="0">
                <a:solidFill>
                  <a:schemeClr val="accent6"/>
                </a:solidFill>
                <a:latin typeface="+mn-lt"/>
                <a:ea typeface="+mn-ea"/>
                <a:cs typeface="+mn-cs"/>
              </a:rPr>
              <a:t>İSTANBUL: İNŞAAT </a:t>
            </a:r>
            <a:r>
              <a:rPr lang="tr-TR" sz="1200" b="1" i="0" u="none" strike="noStrike" kern="1200" spc="0" baseline="0" dirty="0">
                <a:solidFill>
                  <a:schemeClr val="accent6"/>
                </a:solidFill>
                <a:latin typeface="+mn-lt"/>
                <a:ea typeface="+mn-ea"/>
                <a:cs typeface="+mn-cs"/>
              </a:rPr>
              <a:t>PROJE MALİYET DAĞILIMI</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manualLayout>
          <c:layoutTarget val="inner"/>
          <c:xMode val="edge"/>
          <c:yMode val="edge"/>
          <c:x val="0.43244744465904028"/>
          <c:y val="0.14960372960372961"/>
          <c:w val="0.42284114544644186"/>
          <c:h val="0.8358258539360901"/>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B41-4C84-B604-35034619B6C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B41-4C84-B604-35034619B6C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B41-4C84-B604-35034619B6C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B41-4C84-B604-35034619B6C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B41-4C84-B604-35034619B6C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B41-4C84-B604-35034619B6CD}"/>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B41-4C84-B604-35034619B6CD}"/>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FB41-4C84-B604-35034619B6CD}"/>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'Rapor Verisi'!$AL$2:$AL$9</c:f>
              <c:strCache>
                <c:ptCount val="8"/>
                <c:pt idx="0">
                  <c:v>İnşaat Öncesi Maliyetler</c:v>
                </c:pt>
                <c:pt idx="1">
                  <c:v>Kaba İnşaat</c:v>
                </c:pt>
                <c:pt idx="2">
                  <c:v>İnce İşler</c:v>
                </c:pt>
                <c:pt idx="3">
                  <c:v>Elektrik</c:v>
                </c:pt>
                <c:pt idx="4">
                  <c:v>Mekanik</c:v>
                </c:pt>
                <c:pt idx="5">
                  <c:v>Peyzaj</c:v>
                </c:pt>
                <c:pt idx="6">
                  <c:v>Proje Danışmanlık</c:v>
                </c:pt>
                <c:pt idx="7">
                  <c:v>Mobilizasyon</c:v>
                </c:pt>
              </c:strCache>
            </c:strRef>
          </c:cat>
          <c:val>
            <c:numRef>
              <c:f>'Rapor Verisi'!$AM$2:$AM$9</c:f>
              <c:numCache>
                <c:formatCode>0.00%</c:formatCode>
                <c:ptCount val="8"/>
                <c:pt idx="0">
                  <c:v>0.111</c:v>
                </c:pt>
                <c:pt idx="1">
                  <c:v>0.245</c:v>
                </c:pt>
                <c:pt idx="2">
                  <c:v>0.33300000000000002</c:v>
                </c:pt>
                <c:pt idx="3">
                  <c:v>0.13400000000000001</c:v>
                </c:pt>
                <c:pt idx="4">
                  <c:v>0.109</c:v>
                </c:pt>
                <c:pt idx="5">
                  <c:v>3.1E-2</c:v>
                </c:pt>
                <c:pt idx="6">
                  <c:v>1.6E-2</c:v>
                </c:pt>
                <c:pt idx="7">
                  <c:v>2.1000000000000001E-2</c:v>
                </c:pt>
              </c:numCache>
            </c:numRef>
          </c:val>
          <c:extLst>
            <c:ext xmlns:c16="http://schemas.microsoft.com/office/drawing/2014/chart" uri="{C3380CC4-5D6E-409C-BE32-E72D297353CC}">
              <c16:uniqueId val="{00000010-FB41-4C84-B604-35034619B6CD}"/>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17424086797619909"/>
          <c:w val="0.41950691739541307"/>
          <c:h val="0.7884631903529540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200" b="1" i="0" u="none" strike="noStrike" kern="1200" spc="0" baseline="0" dirty="0" smtClean="0">
                <a:solidFill>
                  <a:schemeClr val="accent6"/>
                </a:solidFill>
                <a:latin typeface="+mn-lt"/>
                <a:ea typeface="+mn-ea"/>
                <a:cs typeface="+mn-cs"/>
              </a:rPr>
              <a:t>İSTANBUL: </a:t>
            </a:r>
            <a:r>
              <a:rPr lang="tr-TR" sz="1200" b="1" i="0" u="none" strike="noStrike" kern="1200" spc="0" baseline="0" dirty="0">
                <a:solidFill>
                  <a:schemeClr val="accent6"/>
                </a:solidFill>
                <a:latin typeface="+mn-lt"/>
                <a:ea typeface="+mn-ea"/>
                <a:cs typeface="+mn-cs"/>
              </a:rPr>
              <a:t>KONUT FİYAT ENDEKSLERİ</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0"/>
          <c:order val="0"/>
          <c:tx>
            <c:strRef>
              <c:f>'Rapor Verisi'!$A$2</c:f>
              <c:strCache>
                <c:ptCount val="1"/>
                <c:pt idx="0">
                  <c:v>Yeni Konutlar Fiyat Endeksi</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'Rapor Verisi'!$B$1:$E$1</c:f>
              <c:strCache>
                <c:ptCount val="4"/>
                <c:pt idx="0">
                  <c:v>1 Ay</c:v>
                </c:pt>
                <c:pt idx="1">
                  <c:v>6 Ay</c:v>
                </c:pt>
                <c:pt idx="2">
                  <c:v>1 Yıl</c:v>
                </c:pt>
                <c:pt idx="3">
                  <c:v>5 Yıl</c:v>
                </c:pt>
              </c:strCache>
            </c:strRef>
          </c:cat>
          <c:val>
            <c:numRef>
              <c:f>'Rapor Verisi'!$B$2:$E$2</c:f>
              <c:numCache>
                <c:formatCode>0.00%</c:formatCode>
                <c:ptCount val="4"/>
                <c:pt idx="0">
                  <c:v>2.1707670043416166E-3</c:v>
                </c:pt>
                <c:pt idx="1">
                  <c:v>7.2811773818745207E-2</c:v>
                </c:pt>
                <c:pt idx="2">
                  <c:v>0.26831501831501831</c:v>
                </c:pt>
                <c:pt idx="3">
                  <c:v>0.3805054151624549</c:v>
                </c:pt>
              </c:numCache>
            </c:numRef>
          </c:val>
          <c:extLst>
            <c:ext xmlns:c16="http://schemas.microsoft.com/office/drawing/2014/chart" uri="{C3380CC4-5D6E-409C-BE32-E72D297353CC}">
              <c16:uniqueId val="{00000000-C95F-4594-AEA6-66D27CE2E9F4}"/>
            </c:ext>
          </c:extLst>
        </c:ser>
        <c:ser>
          <c:idx val="1"/>
          <c:order val="1"/>
          <c:tx>
            <c:strRef>
              <c:f>'Rapor Verisi'!$A$3</c:f>
              <c:strCache>
                <c:ptCount val="1"/>
                <c:pt idx="0">
                  <c:v>Yeni Olmayan Konutlar Endeksi</c:v>
                </c:pt>
              </c:strCache>
            </c:strRef>
          </c:tx>
          <c:spPr>
            <a:solidFill>
              <a:srgbClr val="EC700A"/>
            </a:solidFill>
            <a:ln>
              <a:solidFill>
                <a:srgbClr val="EC700A"/>
              </a:solidFill>
            </a:ln>
            <a:effectLst/>
          </c:spPr>
          <c:invertIfNegative val="0"/>
          <c:dLbls>
            <c:dLbl>
              <c:idx val="3"/>
              <c:layout>
                <c:manualLayout>
                  <c:x val="1.0876840337832948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C95F-4594-AEA6-66D27CE2E9F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'Rapor Verisi'!$B$1:$E$1</c:f>
              <c:strCache>
                <c:ptCount val="4"/>
                <c:pt idx="0">
                  <c:v>1 Ay</c:v>
                </c:pt>
                <c:pt idx="1">
                  <c:v>6 Ay</c:v>
                </c:pt>
                <c:pt idx="2">
                  <c:v>1 Yıl</c:v>
                </c:pt>
                <c:pt idx="3">
                  <c:v>5 Yıl</c:v>
                </c:pt>
              </c:strCache>
            </c:strRef>
          </c:cat>
          <c:val>
            <c:numRef>
              <c:f>'Rapor Verisi'!$B$3:$E$3</c:f>
              <c:numCache>
                <c:formatCode>0.00%</c:formatCode>
                <c:ptCount val="4"/>
                <c:pt idx="0">
                  <c:v>1.3503375843960861E-2</c:v>
                </c:pt>
                <c:pt idx="1">
                  <c:v>0.10466067048242025</c:v>
                </c:pt>
                <c:pt idx="2">
                  <c:v>0.28666666666666663</c:v>
                </c:pt>
                <c:pt idx="3">
                  <c:v>0.37009622501850481</c:v>
                </c:pt>
              </c:numCache>
            </c:numRef>
          </c:val>
          <c:extLst>
            <c:ext xmlns:c16="http://schemas.microsoft.com/office/drawing/2014/chart" uri="{C3380CC4-5D6E-409C-BE32-E72D297353CC}">
              <c16:uniqueId val="{00000001-C95F-4594-AEA6-66D27CE2E9F4}"/>
            </c:ext>
          </c:extLst>
        </c:ser>
        <c:ser>
          <c:idx val="2"/>
          <c:order val="2"/>
          <c:tx>
            <c:strRef>
              <c:f>'Rapor Verisi'!$A$4</c:f>
              <c:strCache>
                <c:ptCount val="1"/>
                <c:pt idx="0">
                  <c:v>Konut Fiyat Endeksi</c:v>
                </c:pt>
              </c:strCache>
            </c:strRef>
          </c:tx>
          <c:spPr>
            <a:solidFill>
              <a:srgbClr val="25B98B"/>
            </a:solidFill>
            <a:ln>
              <a:solidFill>
                <a:srgbClr val="25B98B"/>
              </a:solidFill>
            </a:ln>
            <a:effectLst/>
          </c:spPr>
          <c:invertIfNegative val="0"/>
          <c:dLbls>
            <c:dLbl>
              <c:idx val="1"/>
              <c:layout>
                <c:manualLayout>
                  <c:x val="8.157630253374612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95F-4594-AEA6-66D27CE2E9F4}"/>
                </c:ext>
              </c:extLst>
            </c:dLbl>
            <c:dLbl>
              <c:idx val="2"/>
              <c:layout>
                <c:manualLayout>
                  <c:x val="1.3596050422291185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C95F-4594-AEA6-66D27CE2E9F4}"/>
                </c:ext>
              </c:extLst>
            </c:dLbl>
            <c:dLbl>
              <c:idx val="3"/>
              <c:layout>
                <c:manualLayout>
                  <c:x val="1.903447059120766E-2"/>
                  <c:y val="-2.1649811263586503E-1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C95F-4594-AEA6-66D27CE2E9F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'Rapor Verisi'!$B$1:$E$1</c:f>
              <c:strCache>
                <c:ptCount val="4"/>
                <c:pt idx="0">
                  <c:v>1 Ay</c:v>
                </c:pt>
                <c:pt idx="1">
                  <c:v>6 Ay</c:v>
                </c:pt>
                <c:pt idx="2">
                  <c:v>1 Yıl</c:v>
                </c:pt>
                <c:pt idx="3">
                  <c:v>5 Yıl</c:v>
                </c:pt>
              </c:strCache>
            </c:strRef>
          </c:cat>
          <c:val>
            <c:numRef>
              <c:f>'Rapor Verisi'!$B$4:$E$4</c:f>
              <c:numCache>
                <c:formatCode>0.00%</c:formatCode>
                <c:ptCount val="4"/>
                <c:pt idx="0">
                  <c:v>1.273408239700366E-2</c:v>
                </c:pt>
                <c:pt idx="1">
                  <c:v>0.10457516339869266</c:v>
                </c:pt>
                <c:pt idx="2">
                  <c:v>0.27909176915799416</c:v>
                </c:pt>
                <c:pt idx="3">
                  <c:v>0.36538461538461536</c:v>
                </c:pt>
              </c:numCache>
            </c:numRef>
          </c:val>
          <c:extLst>
            <c:ext xmlns:c16="http://schemas.microsoft.com/office/drawing/2014/chart" uri="{C3380CC4-5D6E-409C-BE32-E72D297353CC}">
              <c16:uniqueId val="{00000002-C95F-4594-AEA6-66D27CE2E9F4}"/>
            </c:ext>
          </c:extLst>
        </c:ser>
        <c:dLbls>
          <c:showLegendKey val="0"/>
          <c:showVal val="0"/>
          <c:showCatName val="0"/>
          <c:showSerName val="0"/>
          <c:showPercent val="0"/>
          <c:showBubbleSize val="0"/>
        </c:dLbls>
        <c:gapWidth val="250"/>
        <c:overlap val="-100"/>
        <c:axId val="2036215167"/>
        <c:axId val="2036217663"/>
      </c:barChart>
      <c:catAx>
        <c:axId val="2036215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036217663"/>
        <c:crosses val="autoZero"/>
        <c:auto val="1"/>
        <c:lblAlgn val="ctr"/>
        <c:lblOffset val="100"/>
        <c:noMultiLvlLbl val="0"/>
      </c:catAx>
      <c:valAx>
        <c:axId val="2036217663"/>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03621516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200" b="1" i="0" u="none" strike="noStrike" kern="1200" spc="0" baseline="0" dirty="0">
                <a:solidFill>
                  <a:schemeClr val="accent6"/>
                </a:solidFill>
                <a:latin typeface="+mn-lt"/>
                <a:ea typeface="+mn-ea"/>
                <a:cs typeface="+mn-cs"/>
              </a:rPr>
              <a:t>İSTANBUL: NOMİNAL &amp; REEL GETİRİ</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lineChart>
        <c:grouping val="standard"/>
        <c:varyColors val="0"/>
        <c:ser>
          <c:idx val="0"/>
          <c:order val="0"/>
          <c:tx>
            <c:strRef>
              <c:f>'Rapor Verisi'!$BE$1</c:f>
              <c:strCache>
                <c:ptCount val="1"/>
                <c:pt idx="0">
                  <c:v>Toplam Getiri</c:v>
                </c:pt>
              </c:strCache>
            </c:strRef>
          </c:tx>
          <c:spPr>
            <a:ln w="28575" cap="rnd">
              <a:solidFill>
                <a:schemeClr val="accent1"/>
              </a:solidFill>
              <a:round/>
            </a:ln>
            <a:effectLst/>
          </c:spPr>
          <c:marker>
            <c:symbol val="none"/>
          </c:marker>
          <c:cat>
            <c:numRef>
              <c:f>'Rapor Verisi'!$BD$2:$BD$121</c:f>
              <c:numCache>
                <c:formatCode>mmm\-yy</c:formatCode>
                <c:ptCount val="120"/>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pt idx="12">
                  <c:v>40909</c:v>
                </c:pt>
                <c:pt idx="13">
                  <c:v>40940</c:v>
                </c:pt>
                <c:pt idx="14">
                  <c:v>40969</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c:v>41883</c:v>
                </c:pt>
                <c:pt idx="45">
                  <c:v>41913</c:v>
                </c:pt>
                <c:pt idx="46">
                  <c:v>41944</c:v>
                </c:pt>
                <c:pt idx="47">
                  <c:v>41974</c:v>
                </c:pt>
                <c:pt idx="48">
                  <c:v>42005</c:v>
                </c:pt>
                <c:pt idx="49">
                  <c:v>42036</c:v>
                </c:pt>
                <c:pt idx="50">
                  <c:v>42064</c:v>
                </c:pt>
                <c:pt idx="51">
                  <c:v>42095</c:v>
                </c:pt>
                <c:pt idx="52">
                  <c:v>42125</c:v>
                </c:pt>
                <c:pt idx="53">
                  <c:v>42156</c:v>
                </c:pt>
                <c:pt idx="54">
                  <c:v>42186</c:v>
                </c:pt>
                <c:pt idx="55">
                  <c:v>42217</c:v>
                </c:pt>
                <c:pt idx="56">
                  <c:v>42248</c:v>
                </c:pt>
                <c:pt idx="57">
                  <c:v>42278</c:v>
                </c:pt>
                <c:pt idx="58">
                  <c:v>42309</c:v>
                </c:pt>
                <c:pt idx="59">
                  <c:v>42339</c:v>
                </c:pt>
                <c:pt idx="60">
                  <c:v>42370</c:v>
                </c:pt>
                <c:pt idx="61">
                  <c:v>42401</c:v>
                </c:pt>
                <c:pt idx="62">
                  <c:v>42430</c:v>
                </c:pt>
                <c:pt idx="63">
                  <c:v>42461</c:v>
                </c:pt>
                <c:pt idx="64">
                  <c:v>42491</c:v>
                </c:pt>
                <c:pt idx="65">
                  <c:v>42522</c:v>
                </c:pt>
                <c:pt idx="66">
                  <c:v>42552</c:v>
                </c:pt>
                <c:pt idx="67">
                  <c:v>42583</c:v>
                </c:pt>
                <c:pt idx="68">
                  <c:v>42614</c:v>
                </c:pt>
                <c:pt idx="69">
                  <c:v>42644</c:v>
                </c:pt>
                <c:pt idx="70">
                  <c:v>42675</c:v>
                </c:pt>
                <c:pt idx="71">
                  <c:v>42705</c:v>
                </c:pt>
                <c:pt idx="72">
                  <c:v>42736</c:v>
                </c:pt>
                <c:pt idx="73">
                  <c:v>42767</c:v>
                </c:pt>
                <c:pt idx="74">
                  <c:v>42795</c:v>
                </c:pt>
                <c:pt idx="75">
                  <c:v>42826</c:v>
                </c:pt>
                <c:pt idx="76">
                  <c:v>42856</c:v>
                </c:pt>
                <c:pt idx="77">
                  <c:v>42887</c:v>
                </c:pt>
                <c:pt idx="78">
                  <c:v>42917</c:v>
                </c:pt>
                <c:pt idx="79">
                  <c:v>42948</c:v>
                </c:pt>
                <c:pt idx="80">
                  <c:v>42979</c:v>
                </c:pt>
                <c:pt idx="81">
                  <c:v>43009</c:v>
                </c:pt>
                <c:pt idx="82">
                  <c:v>43040</c:v>
                </c:pt>
                <c:pt idx="83">
                  <c:v>43070</c:v>
                </c:pt>
                <c:pt idx="84">
                  <c:v>43101</c:v>
                </c:pt>
                <c:pt idx="85">
                  <c:v>43132</c:v>
                </c:pt>
                <c:pt idx="86">
                  <c:v>43160</c:v>
                </c:pt>
                <c:pt idx="87">
                  <c:v>43191</c:v>
                </c:pt>
                <c:pt idx="88">
                  <c:v>43221</c:v>
                </c:pt>
                <c:pt idx="89">
                  <c:v>43252</c:v>
                </c:pt>
                <c:pt idx="90">
                  <c:v>43282</c:v>
                </c:pt>
                <c:pt idx="91">
                  <c:v>43313</c:v>
                </c:pt>
                <c:pt idx="92">
                  <c:v>43344</c:v>
                </c:pt>
                <c:pt idx="93">
                  <c:v>43374</c:v>
                </c:pt>
                <c:pt idx="94">
                  <c:v>43405</c:v>
                </c:pt>
                <c:pt idx="95">
                  <c:v>43435</c:v>
                </c:pt>
                <c:pt idx="96">
                  <c:v>43466</c:v>
                </c:pt>
                <c:pt idx="97">
                  <c:v>43497</c:v>
                </c:pt>
                <c:pt idx="98">
                  <c:v>43525</c:v>
                </c:pt>
                <c:pt idx="99">
                  <c:v>43556</c:v>
                </c:pt>
                <c:pt idx="100">
                  <c:v>43586</c:v>
                </c:pt>
                <c:pt idx="101">
                  <c:v>43617</c:v>
                </c:pt>
                <c:pt idx="102">
                  <c:v>43647</c:v>
                </c:pt>
                <c:pt idx="103">
                  <c:v>43678</c:v>
                </c:pt>
                <c:pt idx="104">
                  <c:v>43709</c:v>
                </c:pt>
                <c:pt idx="105">
                  <c:v>43739</c:v>
                </c:pt>
                <c:pt idx="106">
                  <c:v>43770</c:v>
                </c:pt>
                <c:pt idx="107">
                  <c:v>43800</c:v>
                </c:pt>
                <c:pt idx="108">
                  <c:v>43831</c:v>
                </c:pt>
                <c:pt idx="109">
                  <c:v>43862</c:v>
                </c:pt>
                <c:pt idx="110">
                  <c:v>43891</c:v>
                </c:pt>
                <c:pt idx="111">
                  <c:v>43922</c:v>
                </c:pt>
                <c:pt idx="112">
                  <c:v>43952</c:v>
                </c:pt>
                <c:pt idx="113">
                  <c:v>43983</c:v>
                </c:pt>
                <c:pt idx="114">
                  <c:v>44013</c:v>
                </c:pt>
                <c:pt idx="115">
                  <c:v>44044</c:v>
                </c:pt>
                <c:pt idx="116">
                  <c:v>44075</c:v>
                </c:pt>
                <c:pt idx="117">
                  <c:v>44105</c:v>
                </c:pt>
                <c:pt idx="118">
                  <c:v>44136</c:v>
                </c:pt>
                <c:pt idx="119">
                  <c:v>44166</c:v>
                </c:pt>
              </c:numCache>
            </c:numRef>
          </c:cat>
          <c:val>
            <c:numRef>
              <c:f>'Rapor Verisi'!$BE$2:$BE$121</c:f>
              <c:numCache>
                <c:formatCode>0.00%</c:formatCode>
                <c:ptCount val="120"/>
                <c:pt idx="0">
                  <c:v>0.14868682513480552</c:v>
                </c:pt>
                <c:pt idx="1">
                  <c:v>0.15351801058897074</c:v>
                </c:pt>
                <c:pt idx="2">
                  <c:v>0.15255240716869545</c:v>
                </c:pt>
                <c:pt idx="3">
                  <c:v>0.15137255729261173</c:v>
                </c:pt>
                <c:pt idx="4">
                  <c:v>0.15603271062559423</c:v>
                </c:pt>
                <c:pt idx="5">
                  <c:v>0.15864144122423549</c:v>
                </c:pt>
                <c:pt idx="6">
                  <c:v>0.15504498508385606</c:v>
                </c:pt>
                <c:pt idx="7">
                  <c:v>0.15184612532438152</c:v>
                </c:pt>
                <c:pt idx="8">
                  <c:v>0.16143348843630045</c:v>
                </c:pt>
                <c:pt idx="9">
                  <c:v>0.16044847352303004</c:v>
                </c:pt>
                <c:pt idx="10">
                  <c:v>0.15453572291016568</c:v>
                </c:pt>
                <c:pt idx="11">
                  <c:v>0.15074461350098489</c:v>
                </c:pt>
                <c:pt idx="12">
                  <c:v>0.15544751879591426</c:v>
                </c:pt>
                <c:pt idx="13">
                  <c:v>0.1694347925465168</c:v>
                </c:pt>
                <c:pt idx="14">
                  <c:v>0.17085959858364261</c:v>
                </c:pt>
                <c:pt idx="15">
                  <c:v>0.17206542510663617</c:v>
                </c:pt>
                <c:pt idx="16">
                  <c:v>0.16591986561734698</c:v>
                </c:pt>
                <c:pt idx="17">
                  <c:v>0.17821770281244417</c:v>
                </c:pt>
                <c:pt idx="18">
                  <c:v>0.18273675830666219</c:v>
                </c:pt>
                <c:pt idx="19">
                  <c:v>0.19717333171345652</c:v>
                </c:pt>
                <c:pt idx="20">
                  <c:v>0.18220174752367227</c:v>
                </c:pt>
                <c:pt idx="21">
                  <c:v>0.17627077009564002</c:v>
                </c:pt>
                <c:pt idx="22">
                  <c:v>0.18084680794038818</c:v>
                </c:pt>
                <c:pt idx="23">
                  <c:v>0.17731757803113854</c:v>
                </c:pt>
                <c:pt idx="24">
                  <c:v>0.18337626744054761</c:v>
                </c:pt>
                <c:pt idx="25">
                  <c:v>0.18019005615343614</c:v>
                </c:pt>
                <c:pt idx="26">
                  <c:v>0.19457381696317014</c:v>
                </c:pt>
                <c:pt idx="27">
                  <c:v>0.20401322863682028</c:v>
                </c:pt>
                <c:pt idx="28">
                  <c:v>0.21430659528087945</c:v>
                </c:pt>
                <c:pt idx="29">
                  <c:v>0.2190965172255431</c:v>
                </c:pt>
                <c:pt idx="30">
                  <c:v>0.22240898336155512</c:v>
                </c:pt>
                <c:pt idx="31">
                  <c:v>0.22021868259972269</c:v>
                </c:pt>
                <c:pt idx="32">
                  <c:v>0.22985848610350945</c:v>
                </c:pt>
                <c:pt idx="33">
                  <c:v>0.23979023354669091</c:v>
                </c:pt>
                <c:pt idx="34">
                  <c:v>0.25771915600318718</c:v>
                </c:pt>
                <c:pt idx="35">
                  <c:v>0.26041103434698476</c:v>
                </c:pt>
                <c:pt idx="36">
                  <c:v>0.25543086556888972</c:v>
                </c:pt>
                <c:pt idx="37">
                  <c:v>0.24700798025080981</c:v>
                </c:pt>
                <c:pt idx="38">
                  <c:v>0.23862394166790996</c:v>
                </c:pt>
                <c:pt idx="39">
                  <c:v>0.24471967738350681</c:v>
                </c:pt>
                <c:pt idx="40">
                  <c:v>0.24601842984229164</c:v>
                </c:pt>
                <c:pt idx="41">
                  <c:v>0.24506855104697439</c:v>
                </c:pt>
                <c:pt idx="42">
                  <c:v>0.26014689571830496</c:v>
                </c:pt>
                <c:pt idx="43">
                  <c:v>0.27457140566493821</c:v>
                </c:pt>
                <c:pt idx="44">
                  <c:v>0.27692737996865036</c:v>
                </c:pt>
                <c:pt idx="45">
                  <c:v>0.27955270590063591</c:v>
                </c:pt>
                <c:pt idx="46">
                  <c:v>0.27636385719510659</c:v>
                </c:pt>
                <c:pt idx="47">
                  <c:v>0.28644873853550556</c:v>
                </c:pt>
                <c:pt idx="48">
                  <c:v>0.3033861725948605</c:v>
                </c:pt>
                <c:pt idx="49">
                  <c:v>0.315270119275259</c:v>
                </c:pt>
                <c:pt idx="50">
                  <c:v>0.31961476253127397</c:v>
                </c:pt>
                <c:pt idx="51">
                  <c:v>0.31456953402078841</c:v>
                </c:pt>
                <c:pt idx="52">
                  <c:v>0.3237287339387333</c:v>
                </c:pt>
                <c:pt idx="53">
                  <c:v>0.32941186166044051</c:v>
                </c:pt>
                <c:pt idx="54">
                  <c:v>0.31686094152226779</c:v>
                </c:pt>
                <c:pt idx="55">
                  <c:v>0.29522384310411753</c:v>
                </c:pt>
                <c:pt idx="56">
                  <c:v>0.29261924728065786</c:v>
                </c:pt>
                <c:pt idx="57">
                  <c:v>0.29495135678820184</c:v>
                </c:pt>
                <c:pt idx="58">
                  <c:v>0.29328709522622987</c:v>
                </c:pt>
                <c:pt idx="59">
                  <c:v>0.28631147819024177</c:v>
                </c:pt>
                <c:pt idx="60">
                  <c:v>0.27829377022556268</c:v>
                </c:pt>
                <c:pt idx="61">
                  <c:v>0.26348687642109581</c:v>
                </c:pt>
                <c:pt idx="62">
                  <c:v>0.25546133733649729</c:v>
                </c:pt>
                <c:pt idx="63">
                  <c:v>0.24727696318066672</c:v>
                </c:pt>
                <c:pt idx="64">
                  <c:v>0.23416982509264947</c:v>
                </c:pt>
                <c:pt idx="65">
                  <c:v>0.22081330212236383</c:v>
                </c:pt>
                <c:pt idx="66">
                  <c:v>0.21389982909867639</c:v>
                </c:pt>
                <c:pt idx="67">
                  <c:v>0.22280670203611952</c:v>
                </c:pt>
                <c:pt idx="68">
                  <c:v>0.21391353727791629</c:v>
                </c:pt>
                <c:pt idx="69">
                  <c:v>0.19865364007255296</c:v>
                </c:pt>
                <c:pt idx="70">
                  <c:v>0.18240801846248564</c:v>
                </c:pt>
                <c:pt idx="71">
                  <c:v>0.18144272437549527</c:v>
                </c:pt>
                <c:pt idx="72">
                  <c:v>0.1708329250329956</c:v>
                </c:pt>
                <c:pt idx="73">
                  <c:v>0.17002994565629309</c:v>
                </c:pt>
                <c:pt idx="74">
                  <c:v>0.16464518585101251</c:v>
                </c:pt>
                <c:pt idx="75">
                  <c:v>0.15274878320644175</c:v>
                </c:pt>
                <c:pt idx="76">
                  <c:v>0.14721632436583854</c:v>
                </c:pt>
                <c:pt idx="77">
                  <c:v>0.13998238642349825</c:v>
                </c:pt>
                <c:pt idx="78">
                  <c:v>0.13177683784545469</c:v>
                </c:pt>
                <c:pt idx="79">
                  <c:v>0.1147143809616127</c:v>
                </c:pt>
                <c:pt idx="80">
                  <c:v>0.11008468703492746</c:v>
                </c:pt>
                <c:pt idx="81">
                  <c:v>0.10872198657097543</c:v>
                </c:pt>
                <c:pt idx="82">
                  <c:v>0.10305046126541531</c:v>
                </c:pt>
                <c:pt idx="83">
                  <c:v>9.5015794498106682E-2</c:v>
                </c:pt>
                <c:pt idx="84">
                  <c:v>8.6201822629314986E-2</c:v>
                </c:pt>
                <c:pt idx="85">
                  <c:v>7.8275701639306999E-2</c:v>
                </c:pt>
                <c:pt idx="86">
                  <c:v>6.6649935308461916E-2</c:v>
                </c:pt>
                <c:pt idx="87">
                  <c:v>7.1569410493042107E-2</c:v>
                </c:pt>
                <c:pt idx="88">
                  <c:v>7.2685547451437169E-2</c:v>
                </c:pt>
                <c:pt idx="89">
                  <c:v>7.394589715695557E-2</c:v>
                </c:pt>
                <c:pt idx="90">
                  <c:v>7.1153950871817265E-2</c:v>
                </c:pt>
                <c:pt idx="91">
                  <c:v>7.0557849071053585E-2</c:v>
                </c:pt>
                <c:pt idx="92">
                  <c:v>6.4414237746752465E-2</c:v>
                </c:pt>
                <c:pt idx="93">
                  <c:v>7.2089480520948768E-2</c:v>
                </c:pt>
                <c:pt idx="94">
                  <c:v>7.4929829834832137E-2</c:v>
                </c:pt>
                <c:pt idx="95">
                  <c:v>5.8920760570376624E-2</c:v>
                </c:pt>
                <c:pt idx="96">
                  <c:v>4.2204463047197861E-2</c:v>
                </c:pt>
                <c:pt idx="97">
                  <c:v>3.3290266861149387E-2</c:v>
                </c:pt>
                <c:pt idx="98">
                  <c:v>3.5258640391448284E-2</c:v>
                </c:pt>
                <c:pt idx="99">
                  <c:v>3.0753512725533103E-2</c:v>
                </c:pt>
                <c:pt idx="100">
                  <c:v>2.8119058755539748E-2</c:v>
                </c:pt>
                <c:pt idx="101">
                  <c:v>2.7394161928828775E-2</c:v>
                </c:pt>
                <c:pt idx="102">
                  <c:v>2.5580319951119833E-2</c:v>
                </c:pt>
                <c:pt idx="103">
                  <c:v>4.4235874622024385E-2</c:v>
                </c:pt>
                <c:pt idx="104">
                  <c:v>5.208820838803585E-2</c:v>
                </c:pt>
                <c:pt idx="105">
                  <c:v>5.2952837181353178E-2</c:v>
                </c:pt>
                <c:pt idx="106">
                  <c:v>6.3730022861453628E-2</c:v>
                </c:pt>
                <c:pt idx="107">
                  <c:v>8.7724197245261537E-2</c:v>
                </c:pt>
                <c:pt idx="108">
                  <c:v>0.12367866602106904</c:v>
                </c:pt>
                <c:pt idx="109">
                  <c:v>0.15345864347048685</c:v>
                </c:pt>
                <c:pt idx="110">
                  <c:v>0.16903887466182585</c:v>
                </c:pt>
                <c:pt idx="111">
                  <c:v>0.18353527820946675</c:v>
                </c:pt>
                <c:pt idx="112">
                  <c:v>0.22394313673134139</c:v>
                </c:pt>
                <c:pt idx="113">
                  <c:v>0.25482855366950419</c:v>
                </c:pt>
                <c:pt idx="114">
                  <c:v>0.27825036125548458</c:v>
                </c:pt>
                <c:pt idx="115">
                  <c:v>0.2853985814864784</c:v>
                </c:pt>
                <c:pt idx="116">
                  <c:v>0.30915692558724495</c:v>
                </c:pt>
                <c:pt idx="117">
                  <c:v>0.32496314861515674</c:v>
                </c:pt>
                <c:pt idx="118">
                  <c:v>0.32977219468768865</c:v>
                </c:pt>
                <c:pt idx="119">
                  <c:v>0.32820000000000005</c:v>
                </c:pt>
              </c:numCache>
            </c:numRef>
          </c:val>
          <c:smooth val="0"/>
          <c:extLst>
            <c:ext xmlns:c16="http://schemas.microsoft.com/office/drawing/2014/chart" uri="{C3380CC4-5D6E-409C-BE32-E72D297353CC}">
              <c16:uniqueId val="{00000000-5749-4F30-A1BD-59E3AC19F894}"/>
            </c:ext>
          </c:extLst>
        </c:ser>
        <c:ser>
          <c:idx val="1"/>
          <c:order val="1"/>
          <c:tx>
            <c:strRef>
              <c:f>'Rapor Verisi'!$BF$1</c:f>
              <c:strCache>
                <c:ptCount val="1"/>
                <c:pt idx="0">
                  <c:v>TÜFE</c:v>
                </c:pt>
              </c:strCache>
            </c:strRef>
          </c:tx>
          <c:spPr>
            <a:ln w="28575" cap="rnd">
              <a:solidFill>
                <a:srgbClr val="EC700A"/>
              </a:solidFill>
              <a:round/>
            </a:ln>
            <a:effectLst/>
          </c:spPr>
          <c:marker>
            <c:symbol val="none"/>
          </c:marker>
          <c:cat>
            <c:numRef>
              <c:f>'Rapor Verisi'!$BD$2:$BD$121</c:f>
              <c:numCache>
                <c:formatCode>mmm\-yy</c:formatCode>
                <c:ptCount val="120"/>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pt idx="12">
                  <c:v>40909</c:v>
                </c:pt>
                <c:pt idx="13">
                  <c:v>40940</c:v>
                </c:pt>
                <c:pt idx="14">
                  <c:v>40969</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c:v>41883</c:v>
                </c:pt>
                <c:pt idx="45">
                  <c:v>41913</c:v>
                </c:pt>
                <c:pt idx="46">
                  <c:v>41944</c:v>
                </c:pt>
                <c:pt idx="47">
                  <c:v>41974</c:v>
                </c:pt>
                <c:pt idx="48">
                  <c:v>42005</c:v>
                </c:pt>
                <c:pt idx="49">
                  <c:v>42036</c:v>
                </c:pt>
                <c:pt idx="50">
                  <c:v>42064</c:v>
                </c:pt>
                <c:pt idx="51">
                  <c:v>42095</c:v>
                </c:pt>
                <c:pt idx="52">
                  <c:v>42125</c:v>
                </c:pt>
                <c:pt idx="53">
                  <c:v>42156</c:v>
                </c:pt>
                <c:pt idx="54">
                  <c:v>42186</c:v>
                </c:pt>
                <c:pt idx="55">
                  <c:v>42217</c:v>
                </c:pt>
                <c:pt idx="56">
                  <c:v>42248</c:v>
                </c:pt>
                <c:pt idx="57">
                  <c:v>42278</c:v>
                </c:pt>
                <c:pt idx="58">
                  <c:v>42309</c:v>
                </c:pt>
                <c:pt idx="59">
                  <c:v>42339</c:v>
                </c:pt>
                <c:pt idx="60">
                  <c:v>42370</c:v>
                </c:pt>
                <c:pt idx="61">
                  <c:v>42401</c:v>
                </c:pt>
                <c:pt idx="62">
                  <c:v>42430</c:v>
                </c:pt>
                <c:pt idx="63">
                  <c:v>42461</c:v>
                </c:pt>
                <c:pt idx="64">
                  <c:v>42491</c:v>
                </c:pt>
                <c:pt idx="65">
                  <c:v>42522</c:v>
                </c:pt>
                <c:pt idx="66">
                  <c:v>42552</c:v>
                </c:pt>
                <c:pt idx="67">
                  <c:v>42583</c:v>
                </c:pt>
                <c:pt idx="68">
                  <c:v>42614</c:v>
                </c:pt>
                <c:pt idx="69">
                  <c:v>42644</c:v>
                </c:pt>
                <c:pt idx="70">
                  <c:v>42675</c:v>
                </c:pt>
                <c:pt idx="71">
                  <c:v>42705</c:v>
                </c:pt>
                <c:pt idx="72">
                  <c:v>42736</c:v>
                </c:pt>
                <c:pt idx="73">
                  <c:v>42767</c:v>
                </c:pt>
                <c:pt idx="74">
                  <c:v>42795</c:v>
                </c:pt>
                <c:pt idx="75">
                  <c:v>42826</c:v>
                </c:pt>
                <c:pt idx="76">
                  <c:v>42856</c:v>
                </c:pt>
                <c:pt idx="77">
                  <c:v>42887</c:v>
                </c:pt>
                <c:pt idx="78">
                  <c:v>42917</c:v>
                </c:pt>
                <c:pt idx="79">
                  <c:v>42948</c:v>
                </c:pt>
                <c:pt idx="80">
                  <c:v>42979</c:v>
                </c:pt>
                <c:pt idx="81">
                  <c:v>43009</c:v>
                </c:pt>
                <c:pt idx="82">
                  <c:v>43040</c:v>
                </c:pt>
                <c:pt idx="83">
                  <c:v>43070</c:v>
                </c:pt>
                <c:pt idx="84">
                  <c:v>43101</c:v>
                </c:pt>
                <c:pt idx="85">
                  <c:v>43132</c:v>
                </c:pt>
                <c:pt idx="86">
                  <c:v>43160</c:v>
                </c:pt>
                <c:pt idx="87">
                  <c:v>43191</c:v>
                </c:pt>
                <c:pt idx="88">
                  <c:v>43221</c:v>
                </c:pt>
                <c:pt idx="89">
                  <c:v>43252</c:v>
                </c:pt>
                <c:pt idx="90">
                  <c:v>43282</c:v>
                </c:pt>
                <c:pt idx="91">
                  <c:v>43313</c:v>
                </c:pt>
                <c:pt idx="92">
                  <c:v>43344</c:v>
                </c:pt>
                <c:pt idx="93">
                  <c:v>43374</c:v>
                </c:pt>
                <c:pt idx="94">
                  <c:v>43405</c:v>
                </c:pt>
                <c:pt idx="95">
                  <c:v>43435</c:v>
                </c:pt>
                <c:pt idx="96">
                  <c:v>43466</c:v>
                </c:pt>
                <c:pt idx="97">
                  <c:v>43497</c:v>
                </c:pt>
                <c:pt idx="98">
                  <c:v>43525</c:v>
                </c:pt>
                <c:pt idx="99">
                  <c:v>43556</c:v>
                </c:pt>
                <c:pt idx="100">
                  <c:v>43586</c:v>
                </c:pt>
                <c:pt idx="101">
                  <c:v>43617</c:v>
                </c:pt>
                <c:pt idx="102">
                  <c:v>43647</c:v>
                </c:pt>
                <c:pt idx="103">
                  <c:v>43678</c:v>
                </c:pt>
                <c:pt idx="104">
                  <c:v>43709</c:v>
                </c:pt>
                <c:pt idx="105">
                  <c:v>43739</c:v>
                </c:pt>
                <c:pt idx="106">
                  <c:v>43770</c:v>
                </c:pt>
                <c:pt idx="107">
                  <c:v>43800</c:v>
                </c:pt>
                <c:pt idx="108">
                  <c:v>43831</c:v>
                </c:pt>
                <c:pt idx="109">
                  <c:v>43862</c:v>
                </c:pt>
                <c:pt idx="110">
                  <c:v>43891</c:v>
                </c:pt>
                <c:pt idx="111">
                  <c:v>43922</c:v>
                </c:pt>
                <c:pt idx="112">
                  <c:v>43952</c:v>
                </c:pt>
                <c:pt idx="113">
                  <c:v>43983</c:v>
                </c:pt>
                <c:pt idx="114">
                  <c:v>44013</c:v>
                </c:pt>
                <c:pt idx="115">
                  <c:v>44044</c:v>
                </c:pt>
                <c:pt idx="116">
                  <c:v>44075</c:v>
                </c:pt>
                <c:pt idx="117">
                  <c:v>44105</c:v>
                </c:pt>
                <c:pt idx="118">
                  <c:v>44136</c:v>
                </c:pt>
                <c:pt idx="119">
                  <c:v>44166</c:v>
                </c:pt>
              </c:numCache>
            </c:numRef>
          </c:cat>
          <c:val>
            <c:numRef>
              <c:f>'Rapor Verisi'!$BF$2:$BF$121</c:f>
              <c:numCache>
                <c:formatCode>0.00%</c:formatCode>
                <c:ptCount val="120"/>
                <c:pt idx="0">
                  <c:v>4.9003274544723398E-2</c:v>
                </c:pt>
                <c:pt idx="1">
                  <c:v>4.1565207542895992E-2</c:v>
                </c:pt>
                <c:pt idx="2">
                  <c:v>3.9860376083774261E-2</c:v>
                </c:pt>
                <c:pt idx="3">
                  <c:v>4.2646071188717286E-2</c:v>
                </c:pt>
                <c:pt idx="4">
                  <c:v>7.1725454953942988E-2</c:v>
                </c:pt>
                <c:pt idx="5">
                  <c:v>6.2358788974243226E-2</c:v>
                </c:pt>
                <c:pt idx="6">
                  <c:v>6.3113684091038111E-2</c:v>
                </c:pt>
                <c:pt idx="7">
                  <c:v>6.6534765404183044E-2</c:v>
                </c:pt>
                <c:pt idx="8">
                  <c:v>6.1540179817948348E-2</c:v>
                </c:pt>
                <c:pt idx="9">
                  <c:v>7.6556073485056261E-2</c:v>
                </c:pt>
                <c:pt idx="10">
                  <c:v>9.4846491228070082E-2</c:v>
                </c:pt>
                <c:pt idx="11">
                  <c:v>0.10448171569975255</c:v>
                </c:pt>
                <c:pt idx="12">
                  <c:v>0.10613362541073382</c:v>
                </c:pt>
                <c:pt idx="13">
                  <c:v>0.10433317022780404</c:v>
                </c:pt>
                <c:pt idx="14">
                  <c:v>0.10427720628045491</c:v>
                </c:pt>
                <c:pt idx="15">
                  <c:v>0.11137949543746645</c:v>
                </c:pt>
                <c:pt idx="16">
                  <c:v>8.2804884440018919E-2</c:v>
                </c:pt>
                <c:pt idx="17">
                  <c:v>8.8685665674181083E-2</c:v>
                </c:pt>
                <c:pt idx="18">
                  <c:v>9.0651860552025995E-2</c:v>
                </c:pt>
                <c:pt idx="19">
                  <c:v>8.8832352785286589E-2</c:v>
                </c:pt>
                <c:pt idx="20">
                  <c:v>9.1851228365511114E-2</c:v>
                </c:pt>
                <c:pt idx="21">
                  <c:v>7.7988895114869353E-2</c:v>
                </c:pt>
                <c:pt idx="22">
                  <c:v>6.3695543314972458E-2</c:v>
                </c:pt>
                <c:pt idx="23">
                  <c:v>6.1638038337067443E-2</c:v>
                </c:pt>
                <c:pt idx="24">
                  <c:v>7.3076542231904254E-2</c:v>
                </c:pt>
                <c:pt idx="25">
                  <c:v>7.0254037022449686E-2</c:v>
                </c:pt>
                <c:pt idx="26">
                  <c:v>7.2906452245538364E-2</c:v>
                </c:pt>
                <c:pt idx="27">
                  <c:v>6.1337841101183233E-2</c:v>
                </c:pt>
                <c:pt idx="28">
                  <c:v>6.5146895116402787E-2</c:v>
                </c:pt>
                <c:pt idx="29">
                  <c:v>8.2975190466888116E-2</c:v>
                </c:pt>
                <c:pt idx="30">
                  <c:v>8.8844289979930519E-2</c:v>
                </c:pt>
                <c:pt idx="31">
                  <c:v>8.1682324879521012E-2</c:v>
                </c:pt>
                <c:pt idx="32">
                  <c:v>7.8824379667549918E-2</c:v>
                </c:pt>
                <c:pt idx="33">
                  <c:v>7.7119364899347856E-2</c:v>
                </c:pt>
                <c:pt idx="34">
                  <c:v>7.3156953205912909E-2</c:v>
                </c:pt>
                <c:pt idx="35">
                  <c:v>7.4004595976175966E-2</c:v>
                </c:pt>
                <c:pt idx="36">
                  <c:v>7.751222663098635E-2</c:v>
                </c:pt>
                <c:pt idx="37">
                  <c:v>7.8890473342840092E-2</c:v>
                </c:pt>
                <c:pt idx="38">
                  <c:v>8.3855047296988505E-2</c:v>
                </c:pt>
                <c:pt idx="39">
                  <c:v>9.3833902161547231E-2</c:v>
                </c:pt>
                <c:pt idx="40">
                  <c:v>9.6560185395555956E-2</c:v>
                </c:pt>
                <c:pt idx="41">
                  <c:v>9.1634723788049571E-2</c:v>
                </c:pt>
                <c:pt idx="42">
                  <c:v>9.3193670203200824E-2</c:v>
                </c:pt>
                <c:pt idx="43">
                  <c:v>9.5360244813464723E-2</c:v>
                </c:pt>
                <c:pt idx="44">
                  <c:v>8.8562368808896494E-2</c:v>
                </c:pt>
                <c:pt idx="45">
                  <c:v>8.9628849697288793E-2</c:v>
                </c:pt>
                <c:pt idx="46">
                  <c:v>9.1507281979294544E-2</c:v>
                </c:pt>
                <c:pt idx="47">
                  <c:v>8.1699489105279285E-2</c:v>
                </c:pt>
                <c:pt idx="48">
                  <c:v>7.2407296394621901E-2</c:v>
                </c:pt>
                <c:pt idx="49">
                  <c:v>7.5466871322588974E-2</c:v>
                </c:pt>
                <c:pt idx="50">
                  <c:v>7.6102538156674185E-2</c:v>
                </c:pt>
                <c:pt idx="51">
                  <c:v>7.9128010983067695E-2</c:v>
                </c:pt>
                <c:pt idx="52">
                  <c:v>8.092988562904041E-2</c:v>
                </c:pt>
                <c:pt idx="53">
                  <c:v>7.2045276159788479E-2</c:v>
                </c:pt>
                <c:pt idx="54">
                  <c:v>6.814162931282651E-2</c:v>
                </c:pt>
                <c:pt idx="55">
                  <c:v>7.1405094494658858E-2</c:v>
                </c:pt>
                <c:pt idx="56">
                  <c:v>7.9469926971362945E-2</c:v>
                </c:pt>
                <c:pt idx="57">
                  <c:v>7.5814309296613855E-2</c:v>
                </c:pt>
                <c:pt idx="58">
                  <c:v>8.1022425850012153E-2</c:v>
                </c:pt>
                <c:pt idx="59">
                  <c:v>8.8083319877280894E-2</c:v>
                </c:pt>
                <c:pt idx="60">
                  <c:v>9.5787582351766862E-2</c:v>
                </c:pt>
                <c:pt idx="61">
                  <c:v>8.7773549000951412E-2</c:v>
                </c:pt>
                <c:pt idx="62">
                  <c:v>7.4599380950515187E-2</c:v>
                </c:pt>
                <c:pt idx="63">
                  <c:v>6.565403446547681E-2</c:v>
                </c:pt>
                <c:pt idx="64">
                  <c:v>6.5823270078589069E-2</c:v>
                </c:pt>
                <c:pt idx="65">
                  <c:v>7.6374706177025908E-2</c:v>
                </c:pt>
                <c:pt idx="66">
                  <c:v>8.7934087934087829E-2</c:v>
                </c:pt>
                <c:pt idx="67">
                  <c:v>8.04509548278243E-2</c:v>
                </c:pt>
                <c:pt idx="68">
                  <c:v>7.2821253468131078E-2</c:v>
                </c:pt>
                <c:pt idx="69">
                  <c:v>7.1594311377245493E-2</c:v>
                </c:pt>
                <c:pt idx="70">
                  <c:v>7.0005204847944022E-2</c:v>
                </c:pt>
                <c:pt idx="71">
                  <c:v>8.5330563181716987E-2</c:v>
                </c:pt>
                <c:pt idx="72">
                  <c:v>9.2187727736481609E-2</c:v>
                </c:pt>
                <c:pt idx="73">
                  <c:v>0.10128289233909185</c:v>
                </c:pt>
                <c:pt idx="74">
                  <c:v>0.11291792758960159</c:v>
                </c:pt>
                <c:pt idx="75">
                  <c:v>0.11869618696186962</c:v>
                </c:pt>
                <c:pt idx="76">
                  <c:v>0.11722178260556806</c:v>
                </c:pt>
                <c:pt idx="77">
                  <c:v>0.10901084738481363</c:v>
                </c:pt>
                <c:pt idx="78">
                  <c:v>9.7883785122797176E-2</c:v>
                </c:pt>
                <c:pt idx="79">
                  <c:v>0.10679301533219773</c:v>
                </c:pt>
                <c:pt idx="80">
                  <c:v>0.1119849789208914</c:v>
                </c:pt>
                <c:pt idx="81">
                  <c:v>0.11898857961093841</c:v>
                </c:pt>
                <c:pt idx="82">
                  <c:v>0.1298426044960217</c:v>
                </c:pt>
                <c:pt idx="83">
                  <c:v>0.11919737471798729</c:v>
                </c:pt>
                <c:pt idx="84">
                  <c:v>0.10345632881830917</c:v>
                </c:pt>
                <c:pt idx="85">
                  <c:v>0.1025912565774233</c:v>
                </c:pt>
                <c:pt idx="86">
                  <c:v>0.10234569519066966</c:v>
                </c:pt>
                <c:pt idx="87">
                  <c:v>0.10849529476441469</c:v>
                </c:pt>
                <c:pt idx="88">
                  <c:v>0.12147065451852793</c:v>
                </c:pt>
                <c:pt idx="89">
                  <c:v>0.1538511201497838</c:v>
                </c:pt>
                <c:pt idx="90">
                  <c:v>0.15849020113460552</c:v>
                </c:pt>
                <c:pt idx="91">
                  <c:v>0.17896424563091229</c:v>
                </c:pt>
                <c:pt idx="92">
                  <c:v>0.24518924429718358</c:v>
                </c:pt>
                <c:pt idx="93">
                  <c:v>0.2524032459425718</c:v>
                </c:pt>
                <c:pt idx="94">
                  <c:v>0.21618795743895691</c:v>
                </c:pt>
                <c:pt idx="95">
                  <c:v>0.20301762316361738</c:v>
                </c:pt>
                <c:pt idx="96">
                  <c:v>0.20353741496598637</c:v>
                </c:pt>
                <c:pt idx="97">
                  <c:v>0.19671639103160538</c:v>
                </c:pt>
                <c:pt idx="98">
                  <c:v>0.19712910128388011</c:v>
                </c:pt>
                <c:pt idx="99">
                  <c:v>0.1950230468522085</c:v>
                </c:pt>
                <c:pt idx="100">
                  <c:v>0.18711603605672622</c:v>
                </c:pt>
                <c:pt idx="101">
                  <c:v>0.15720120859444942</c:v>
                </c:pt>
                <c:pt idx="102">
                  <c:v>0.16646726579672236</c:v>
                </c:pt>
                <c:pt idx="103">
                  <c:v>0.15008431703204034</c:v>
                </c:pt>
                <c:pt idx="104">
                  <c:v>9.2621021389827168E-2</c:v>
                </c:pt>
                <c:pt idx="105">
                  <c:v>8.5528447180202846E-2</c:v>
                </c:pt>
                <c:pt idx="106">
                  <c:v>0.10561848892485076</c:v>
                </c:pt>
                <c:pt idx="107">
                  <c:v>0.11836092210825633</c:v>
                </c:pt>
                <c:pt idx="108">
                  <c:v>0.1215364131936594</c:v>
                </c:pt>
                <c:pt idx="109">
                  <c:v>0.12367384816031704</c:v>
                </c:pt>
                <c:pt idx="110">
                  <c:v>0.11859189195898806</c:v>
                </c:pt>
                <c:pt idx="111">
                  <c:v>0.10936698972243247</c:v>
                </c:pt>
                <c:pt idx="112">
                  <c:v>0.1139001741149159</c:v>
                </c:pt>
                <c:pt idx="113">
                  <c:v>0.1262239199284384</c:v>
                </c:pt>
                <c:pt idx="114">
                  <c:v>0.11764144642686765</c:v>
                </c:pt>
                <c:pt idx="115">
                  <c:v>0.11770409611200464</c:v>
                </c:pt>
                <c:pt idx="116">
                  <c:v>0.11748313975271628</c:v>
                </c:pt>
                <c:pt idx="117">
                  <c:v>0.11889620973851563</c:v>
                </c:pt>
                <c:pt idx="118">
                  <c:v>0.14026300743281872</c:v>
                </c:pt>
                <c:pt idx="119">
                  <c:v>0.14599999999999999</c:v>
                </c:pt>
              </c:numCache>
            </c:numRef>
          </c:val>
          <c:smooth val="0"/>
          <c:extLst>
            <c:ext xmlns:c16="http://schemas.microsoft.com/office/drawing/2014/chart" uri="{C3380CC4-5D6E-409C-BE32-E72D297353CC}">
              <c16:uniqueId val="{00000001-5749-4F30-A1BD-59E3AC19F894}"/>
            </c:ext>
          </c:extLst>
        </c:ser>
        <c:ser>
          <c:idx val="2"/>
          <c:order val="2"/>
          <c:tx>
            <c:strRef>
              <c:f>'Rapor Verisi'!$BG$1</c:f>
              <c:strCache>
                <c:ptCount val="1"/>
                <c:pt idx="0">
                  <c:v>Reel Getiri</c:v>
                </c:pt>
              </c:strCache>
            </c:strRef>
          </c:tx>
          <c:spPr>
            <a:ln w="28575" cap="rnd">
              <a:solidFill>
                <a:srgbClr val="25B98B"/>
              </a:solidFill>
              <a:round/>
            </a:ln>
            <a:effectLst/>
          </c:spPr>
          <c:marker>
            <c:symbol val="none"/>
          </c:marker>
          <c:cat>
            <c:numRef>
              <c:f>'Rapor Verisi'!$BD$2:$BD$121</c:f>
              <c:numCache>
                <c:formatCode>mmm\-yy</c:formatCode>
                <c:ptCount val="120"/>
                <c:pt idx="0">
                  <c:v>40544</c:v>
                </c:pt>
                <c:pt idx="1">
                  <c:v>40575</c:v>
                </c:pt>
                <c:pt idx="2">
                  <c:v>40603</c:v>
                </c:pt>
                <c:pt idx="3">
                  <c:v>40634</c:v>
                </c:pt>
                <c:pt idx="4">
                  <c:v>40664</c:v>
                </c:pt>
                <c:pt idx="5">
                  <c:v>40695</c:v>
                </c:pt>
                <c:pt idx="6">
                  <c:v>40725</c:v>
                </c:pt>
                <c:pt idx="7">
                  <c:v>40756</c:v>
                </c:pt>
                <c:pt idx="8">
                  <c:v>40787</c:v>
                </c:pt>
                <c:pt idx="9">
                  <c:v>40817</c:v>
                </c:pt>
                <c:pt idx="10">
                  <c:v>40848</c:v>
                </c:pt>
                <c:pt idx="11">
                  <c:v>40878</c:v>
                </c:pt>
                <c:pt idx="12">
                  <c:v>40909</c:v>
                </c:pt>
                <c:pt idx="13">
                  <c:v>40940</c:v>
                </c:pt>
                <c:pt idx="14">
                  <c:v>40969</c:v>
                </c:pt>
                <c:pt idx="15">
                  <c:v>41000</c:v>
                </c:pt>
                <c:pt idx="16">
                  <c:v>41030</c:v>
                </c:pt>
                <c:pt idx="17">
                  <c:v>41061</c:v>
                </c:pt>
                <c:pt idx="18">
                  <c:v>41091</c:v>
                </c:pt>
                <c:pt idx="19">
                  <c:v>41122</c:v>
                </c:pt>
                <c:pt idx="20">
                  <c:v>41153</c:v>
                </c:pt>
                <c:pt idx="21">
                  <c:v>41183</c:v>
                </c:pt>
                <c:pt idx="22">
                  <c:v>41214</c:v>
                </c:pt>
                <c:pt idx="23">
                  <c:v>41244</c:v>
                </c:pt>
                <c:pt idx="24">
                  <c:v>41275</c:v>
                </c:pt>
                <c:pt idx="25">
                  <c:v>41306</c:v>
                </c:pt>
                <c:pt idx="26">
                  <c:v>41334</c:v>
                </c:pt>
                <c:pt idx="27">
                  <c:v>41365</c:v>
                </c:pt>
                <c:pt idx="28">
                  <c:v>41395</c:v>
                </c:pt>
                <c:pt idx="29">
                  <c:v>41426</c:v>
                </c:pt>
                <c:pt idx="30">
                  <c:v>41456</c:v>
                </c:pt>
                <c:pt idx="31">
                  <c:v>41487</c:v>
                </c:pt>
                <c:pt idx="32">
                  <c:v>41518</c:v>
                </c:pt>
                <c:pt idx="33">
                  <c:v>41548</c:v>
                </c:pt>
                <c:pt idx="34">
                  <c:v>41579</c:v>
                </c:pt>
                <c:pt idx="35">
                  <c:v>41609</c:v>
                </c:pt>
                <c:pt idx="36">
                  <c:v>41640</c:v>
                </c:pt>
                <c:pt idx="37">
                  <c:v>41671</c:v>
                </c:pt>
                <c:pt idx="38">
                  <c:v>41699</c:v>
                </c:pt>
                <c:pt idx="39">
                  <c:v>41730</c:v>
                </c:pt>
                <c:pt idx="40">
                  <c:v>41760</c:v>
                </c:pt>
                <c:pt idx="41">
                  <c:v>41791</c:v>
                </c:pt>
                <c:pt idx="42">
                  <c:v>41821</c:v>
                </c:pt>
                <c:pt idx="43">
                  <c:v>41852</c:v>
                </c:pt>
                <c:pt idx="44">
                  <c:v>41883</c:v>
                </c:pt>
                <c:pt idx="45">
                  <c:v>41913</c:v>
                </c:pt>
                <c:pt idx="46">
                  <c:v>41944</c:v>
                </c:pt>
                <c:pt idx="47">
                  <c:v>41974</c:v>
                </c:pt>
                <c:pt idx="48">
                  <c:v>42005</c:v>
                </c:pt>
                <c:pt idx="49">
                  <c:v>42036</c:v>
                </c:pt>
                <c:pt idx="50">
                  <c:v>42064</c:v>
                </c:pt>
                <c:pt idx="51">
                  <c:v>42095</c:v>
                </c:pt>
                <c:pt idx="52">
                  <c:v>42125</c:v>
                </c:pt>
                <c:pt idx="53">
                  <c:v>42156</c:v>
                </c:pt>
                <c:pt idx="54">
                  <c:v>42186</c:v>
                </c:pt>
                <c:pt idx="55">
                  <c:v>42217</c:v>
                </c:pt>
                <c:pt idx="56">
                  <c:v>42248</c:v>
                </c:pt>
                <c:pt idx="57">
                  <c:v>42278</c:v>
                </c:pt>
                <c:pt idx="58">
                  <c:v>42309</c:v>
                </c:pt>
                <c:pt idx="59">
                  <c:v>42339</c:v>
                </c:pt>
                <c:pt idx="60">
                  <c:v>42370</c:v>
                </c:pt>
                <c:pt idx="61">
                  <c:v>42401</c:v>
                </c:pt>
                <c:pt idx="62">
                  <c:v>42430</c:v>
                </c:pt>
                <c:pt idx="63">
                  <c:v>42461</c:v>
                </c:pt>
                <c:pt idx="64">
                  <c:v>42491</c:v>
                </c:pt>
                <c:pt idx="65">
                  <c:v>42522</c:v>
                </c:pt>
                <c:pt idx="66">
                  <c:v>42552</c:v>
                </c:pt>
                <c:pt idx="67">
                  <c:v>42583</c:v>
                </c:pt>
                <c:pt idx="68">
                  <c:v>42614</c:v>
                </c:pt>
                <c:pt idx="69">
                  <c:v>42644</c:v>
                </c:pt>
                <c:pt idx="70">
                  <c:v>42675</c:v>
                </c:pt>
                <c:pt idx="71">
                  <c:v>42705</c:v>
                </c:pt>
                <c:pt idx="72">
                  <c:v>42736</c:v>
                </c:pt>
                <c:pt idx="73">
                  <c:v>42767</c:v>
                </c:pt>
                <c:pt idx="74">
                  <c:v>42795</c:v>
                </c:pt>
                <c:pt idx="75">
                  <c:v>42826</c:v>
                </c:pt>
                <c:pt idx="76">
                  <c:v>42856</c:v>
                </c:pt>
                <c:pt idx="77">
                  <c:v>42887</c:v>
                </c:pt>
                <c:pt idx="78">
                  <c:v>42917</c:v>
                </c:pt>
                <c:pt idx="79">
                  <c:v>42948</c:v>
                </c:pt>
                <c:pt idx="80">
                  <c:v>42979</c:v>
                </c:pt>
                <c:pt idx="81">
                  <c:v>43009</c:v>
                </c:pt>
                <c:pt idx="82">
                  <c:v>43040</c:v>
                </c:pt>
                <c:pt idx="83">
                  <c:v>43070</c:v>
                </c:pt>
                <c:pt idx="84">
                  <c:v>43101</c:v>
                </c:pt>
                <c:pt idx="85">
                  <c:v>43132</c:v>
                </c:pt>
                <c:pt idx="86">
                  <c:v>43160</c:v>
                </c:pt>
                <c:pt idx="87">
                  <c:v>43191</c:v>
                </c:pt>
                <c:pt idx="88">
                  <c:v>43221</c:v>
                </c:pt>
                <c:pt idx="89">
                  <c:v>43252</c:v>
                </c:pt>
                <c:pt idx="90">
                  <c:v>43282</c:v>
                </c:pt>
                <c:pt idx="91">
                  <c:v>43313</c:v>
                </c:pt>
                <c:pt idx="92">
                  <c:v>43344</c:v>
                </c:pt>
                <c:pt idx="93">
                  <c:v>43374</c:v>
                </c:pt>
                <c:pt idx="94">
                  <c:v>43405</c:v>
                </c:pt>
                <c:pt idx="95">
                  <c:v>43435</c:v>
                </c:pt>
                <c:pt idx="96">
                  <c:v>43466</c:v>
                </c:pt>
                <c:pt idx="97">
                  <c:v>43497</c:v>
                </c:pt>
                <c:pt idx="98">
                  <c:v>43525</c:v>
                </c:pt>
                <c:pt idx="99">
                  <c:v>43556</c:v>
                </c:pt>
                <c:pt idx="100">
                  <c:v>43586</c:v>
                </c:pt>
                <c:pt idx="101">
                  <c:v>43617</c:v>
                </c:pt>
                <c:pt idx="102">
                  <c:v>43647</c:v>
                </c:pt>
                <c:pt idx="103">
                  <c:v>43678</c:v>
                </c:pt>
                <c:pt idx="104">
                  <c:v>43709</c:v>
                </c:pt>
                <c:pt idx="105">
                  <c:v>43739</c:v>
                </c:pt>
                <c:pt idx="106">
                  <c:v>43770</c:v>
                </c:pt>
                <c:pt idx="107">
                  <c:v>43800</c:v>
                </c:pt>
                <c:pt idx="108">
                  <c:v>43831</c:v>
                </c:pt>
                <c:pt idx="109">
                  <c:v>43862</c:v>
                </c:pt>
                <c:pt idx="110">
                  <c:v>43891</c:v>
                </c:pt>
                <c:pt idx="111">
                  <c:v>43922</c:v>
                </c:pt>
                <c:pt idx="112">
                  <c:v>43952</c:v>
                </c:pt>
                <c:pt idx="113">
                  <c:v>43983</c:v>
                </c:pt>
                <c:pt idx="114">
                  <c:v>44013</c:v>
                </c:pt>
                <c:pt idx="115">
                  <c:v>44044</c:v>
                </c:pt>
                <c:pt idx="116">
                  <c:v>44075</c:v>
                </c:pt>
                <c:pt idx="117">
                  <c:v>44105</c:v>
                </c:pt>
                <c:pt idx="118">
                  <c:v>44136</c:v>
                </c:pt>
                <c:pt idx="119">
                  <c:v>44166</c:v>
                </c:pt>
              </c:numCache>
            </c:numRef>
          </c:cat>
          <c:val>
            <c:numRef>
              <c:f>'Rapor Verisi'!$BG$2:$BG$121</c:f>
              <c:numCache>
                <c:formatCode>0.00%</c:formatCode>
                <c:ptCount val="120"/>
                <c:pt idx="0">
                  <c:v>9.5026920324291275E-2</c:v>
                </c:pt>
                <c:pt idx="1">
                  <c:v>0.10748516006038344</c:v>
                </c:pt>
                <c:pt idx="2">
                  <c:v>0.10837227158258633</c:v>
                </c:pt>
                <c:pt idx="3">
                  <c:v>0.10427938023104577</c:v>
                </c:pt>
                <c:pt idx="4">
                  <c:v>7.8664974580896274E-2</c:v>
                </c:pt>
                <c:pt idx="5">
                  <c:v>9.0631012092400098E-2</c:v>
                </c:pt>
                <c:pt idx="6">
                  <c:v>8.6473631530215256E-2</c:v>
                </c:pt>
                <c:pt idx="7">
                  <c:v>7.9989291195649015E-2</c:v>
                </c:pt>
                <c:pt idx="8">
                  <c:v>9.4102239856322267E-2</c:v>
                </c:pt>
                <c:pt idx="9">
                  <c:v>7.7926642284776637E-2</c:v>
                </c:pt>
                <c:pt idx="10">
                  <c:v>5.4518356829315273E-2</c:v>
                </c:pt>
                <c:pt idx="11">
                  <c:v>4.1886522106816537E-2</c:v>
                </c:pt>
                <c:pt idx="12">
                  <c:v>4.4582220675977613E-2</c:v>
                </c:pt>
                <c:pt idx="13">
                  <c:v>5.8951070269204431E-2</c:v>
                </c:pt>
                <c:pt idx="14">
                  <c:v>6.0294998325155724E-2</c:v>
                </c:pt>
                <c:pt idx="15">
                  <c:v>5.460414729469365E-2</c:v>
                </c:pt>
                <c:pt idx="16">
                  <c:v>7.6758964031005128E-2</c:v>
                </c:pt>
                <c:pt idx="17">
                  <c:v>8.2238647904691042E-2</c:v>
                </c:pt>
                <c:pt idx="18">
                  <c:v>8.4431064655249521E-2</c:v>
                </c:pt>
                <c:pt idx="19">
                  <c:v>9.9501983616695933E-2</c:v>
                </c:pt>
                <c:pt idx="20">
                  <c:v>8.2749844311129195E-2</c:v>
                </c:pt>
                <c:pt idx="21">
                  <c:v>9.11715096752439E-2</c:v>
                </c:pt>
                <c:pt idx="22">
                  <c:v>0.1101360867418113</c:v>
                </c:pt>
                <c:pt idx="23">
                  <c:v>0.10896325820735431</c:v>
                </c:pt>
                <c:pt idx="24">
                  <c:v>0.10278831086851437</c:v>
                </c:pt>
                <c:pt idx="25">
                  <c:v>0.1027195556644096</c:v>
                </c:pt>
                <c:pt idx="26">
                  <c:v>0.11339978845591636</c:v>
                </c:pt>
                <c:pt idx="27">
                  <c:v>0.13442975649262179</c:v>
                </c:pt>
                <c:pt idx="28">
                  <c:v>0.14003674126860788</c:v>
                </c:pt>
                <c:pt idx="29">
                  <c:v>0.12569200841985206</c:v>
                </c:pt>
                <c:pt idx="30">
                  <c:v>0.12266647730143898</c:v>
                </c:pt>
                <c:pt idx="31">
                  <c:v>0.12807490196868287</c:v>
                </c:pt>
                <c:pt idx="32">
                  <c:v>0.13999878875790928</c:v>
                </c:pt>
                <c:pt idx="33">
                  <c:v>0.15102399413508261</c:v>
                </c:pt>
                <c:pt idx="34">
                  <c:v>0.17198062431214689</c:v>
                </c:pt>
                <c:pt idx="35">
                  <c:v>0.17356204905378614</c:v>
                </c:pt>
                <c:pt idx="36">
                  <c:v>0.16511983301961619</c:v>
                </c:pt>
                <c:pt idx="37">
                  <c:v>0.15582444285291852</c:v>
                </c:pt>
                <c:pt idx="38">
                  <c:v>0.14279482736819604</c:v>
                </c:pt>
                <c:pt idx="39">
                  <c:v>0.13794212715823773</c:v>
                </c:pt>
                <c:pt idx="40">
                  <c:v>0.13629734732054155</c:v>
                </c:pt>
                <c:pt idx="41">
                  <c:v>0.14055418347860771</c:v>
                </c:pt>
                <c:pt idx="42">
                  <c:v>0.15272062953316534</c:v>
                </c:pt>
                <c:pt idx="43">
                  <c:v>0.16360933464587468</c:v>
                </c:pt>
                <c:pt idx="44">
                  <c:v>0.17304016430943014</c:v>
                </c:pt>
                <c:pt idx="45">
                  <c:v>0.17430142039292562</c:v>
                </c:pt>
                <c:pt idx="46">
                  <c:v>0.16935899399644927</c:v>
                </c:pt>
                <c:pt idx="47">
                  <c:v>0.18928477963836632</c:v>
                </c:pt>
                <c:pt idx="48">
                  <c:v>0.21538353662528942</c:v>
                </c:pt>
                <c:pt idx="49">
                  <c:v>0.22297595058206143</c:v>
                </c:pt>
                <c:pt idx="50">
                  <c:v>0.22629091163721959</c:v>
                </c:pt>
                <c:pt idx="51">
                  <c:v>0.21817756618442097</c:v>
                </c:pt>
                <c:pt idx="52">
                  <c:v>0.22462034914355034</c:v>
                </c:pt>
                <c:pt idx="53">
                  <c:v>0.24007063061979439</c:v>
                </c:pt>
                <c:pt idx="54">
                  <c:v>0.23285237217975596</c:v>
                </c:pt>
                <c:pt idx="55">
                  <c:v>0.20890207612371436</c:v>
                </c:pt>
                <c:pt idx="56">
                  <c:v>0.19745739550829522</c:v>
                </c:pt>
                <c:pt idx="57">
                  <c:v>0.20369411858340447</c:v>
                </c:pt>
                <c:pt idx="58">
                  <c:v>0.19635547265295017</c:v>
                </c:pt>
                <c:pt idx="59">
                  <c:v>0.18218104688464321</c:v>
                </c:pt>
                <c:pt idx="60">
                  <c:v>0.16655252424206424</c:v>
                </c:pt>
                <c:pt idx="61">
                  <c:v>0.16153484112711269</c:v>
                </c:pt>
                <c:pt idx="62">
                  <c:v>0.16830640291827104</c:v>
                </c:pt>
                <c:pt idx="63">
                  <c:v>0.17043329527325479</c:v>
                </c:pt>
                <c:pt idx="64">
                  <c:v>0.15794978374008228</c:v>
                </c:pt>
                <c:pt idx="65">
                  <c:v>0.13418988305507695</c:v>
                </c:pt>
                <c:pt idx="66">
                  <c:v>0.11578434995431475</c:v>
                </c:pt>
                <c:pt idx="67">
                  <c:v>0.13175586228343006</c:v>
                </c:pt>
                <c:pt idx="68">
                  <c:v>0.13151518331098777</c:v>
                </c:pt>
                <c:pt idx="69">
                  <c:v>0.11857036505914897</c:v>
                </c:pt>
                <c:pt idx="70">
                  <c:v>0.10504884752454546</c:v>
                </c:pt>
                <c:pt idx="71">
                  <c:v>8.8555657100468421E-2</c:v>
                </c:pt>
                <c:pt idx="72">
                  <c:v>7.2007032581755226E-2</c:v>
                </c:pt>
                <c:pt idx="73">
                  <c:v>6.2424517619795727E-2</c:v>
                </c:pt>
                <c:pt idx="74">
                  <c:v>4.647895139351732E-2</c:v>
                </c:pt>
                <c:pt idx="75">
                  <c:v>3.0439539028957796E-2</c:v>
                </c:pt>
                <c:pt idx="76">
                  <c:v>2.6847437301408039E-2</c:v>
                </c:pt>
                <c:pt idx="77">
                  <c:v>2.7927174122524878E-2</c:v>
                </c:pt>
                <c:pt idx="78">
                  <c:v>3.087125721495787E-2</c:v>
                </c:pt>
                <c:pt idx="79">
                  <c:v>7.1570433854224458E-3</c:v>
                </c:pt>
                <c:pt idx="80">
                  <c:v>-1.7089186652574639E-3</c:v>
                </c:pt>
                <c:pt idx="81">
                  <c:v>-9.1748863456073693E-3</c:v>
                </c:pt>
                <c:pt idx="82">
                  <c:v>-2.371316422658476E-2</c:v>
                </c:pt>
                <c:pt idx="83">
                  <c:v>-2.1606180255715701E-2</c:v>
                </c:pt>
                <c:pt idx="84">
                  <c:v>-1.5636782116671522E-2</c:v>
                </c:pt>
                <c:pt idx="85">
                  <c:v>-2.2053099725817371E-2</c:v>
                </c:pt>
                <c:pt idx="86">
                  <c:v>-3.2381638571222782E-2</c:v>
                </c:pt>
                <c:pt idx="87">
                  <c:v>-3.3311719450483057E-2</c:v>
                </c:pt>
                <c:pt idx="88">
                  <c:v>-4.3501010811589524E-2</c:v>
                </c:pt>
                <c:pt idx="89">
                  <c:v>-6.9250895195608675E-2</c:v>
                </c:pt>
                <c:pt idx="90">
                  <c:v>-7.5387992213704069E-2</c:v>
                </c:pt>
                <c:pt idx="91">
                  <c:v>-9.195053790782759E-2</c:v>
                </c:pt>
                <c:pt idx="92">
                  <c:v>-0.14517874080454751</c:v>
                </c:pt>
                <c:pt idx="93">
                  <c:v>-0.14397420799234428</c:v>
                </c:pt>
                <c:pt idx="94">
                  <c:v>-0.1161482702900507</c:v>
                </c:pt>
                <c:pt idx="95">
                  <c:v>-0.11977951097200412</c:v>
                </c:pt>
                <c:pt idx="96">
                  <c:v>-0.1340489709024526</c:v>
                </c:pt>
                <c:pt idx="97">
                  <c:v>-0.13656211730297918</c:v>
                </c:pt>
                <c:pt idx="98">
                  <c:v>-0.13521554251653489</c:v>
                </c:pt>
                <c:pt idx="99">
                  <c:v>-0.13746139420438386</c:v>
                </c:pt>
                <c:pt idx="100">
                  <c:v>-0.13393549785523129</c:v>
                </c:pt>
                <c:pt idx="101">
                  <c:v>-0.11217327263534915</c:v>
                </c:pt>
                <c:pt idx="102">
                  <c:v>-0.12078088256456454</c:v>
                </c:pt>
                <c:pt idx="103">
                  <c:v>-9.2035375878503523E-2</c:v>
                </c:pt>
                <c:pt idx="104">
                  <c:v>-3.7096863604393238E-2</c:v>
                </c:pt>
                <c:pt idx="105">
                  <c:v>-3.0008987865282499E-2</c:v>
                </c:pt>
                <c:pt idx="106">
                  <c:v>-3.7886908081766313E-2</c:v>
                </c:pt>
                <c:pt idx="107">
                  <c:v>-2.7394309169208597E-2</c:v>
                </c:pt>
                <c:pt idx="108">
                  <c:v>1.9101054608736678E-3</c:v>
                </c:pt>
                <c:pt idx="109">
                  <c:v>2.6506619655635388E-2</c:v>
                </c:pt>
                <c:pt idx="110">
                  <c:v>4.5098648636269001E-2</c:v>
                </c:pt>
                <c:pt idx="111">
                  <c:v>6.6856404755284204E-2</c:v>
                </c:pt>
                <c:pt idx="112">
                  <c:v>9.879068625145293E-2</c:v>
                </c:pt>
                <c:pt idx="113">
                  <c:v>0.11419099831340618</c:v>
                </c:pt>
                <c:pt idx="114">
                  <c:v>0.14370343489147475</c:v>
                </c:pt>
                <c:pt idx="115">
                  <c:v>0.15003477750310501</c:v>
                </c:pt>
                <c:pt idx="116">
                  <c:v>0.17152275413921969</c:v>
                </c:pt>
                <c:pt idx="117">
                  <c:v>0.18416984263875436</c:v>
                </c:pt>
                <c:pt idx="118">
                  <c:v>0.16619778596652846</c:v>
                </c:pt>
                <c:pt idx="119">
                  <c:v>0.15898778359511367</c:v>
                </c:pt>
              </c:numCache>
            </c:numRef>
          </c:val>
          <c:smooth val="0"/>
          <c:extLst>
            <c:ext xmlns:c16="http://schemas.microsoft.com/office/drawing/2014/chart" uri="{C3380CC4-5D6E-409C-BE32-E72D297353CC}">
              <c16:uniqueId val="{00000002-5749-4F30-A1BD-59E3AC19F894}"/>
            </c:ext>
          </c:extLst>
        </c:ser>
        <c:dLbls>
          <c:showLegendKey val="0"/>
          <c:showVal val="0"/>
          <c:showCatName val="0"/>
          <c:showSerName val="0"/>
          <c:showPercent val="0"/>
          <c:showBubbleSize val="0"/>
        </c:dLbls>
        <c:smooth val="0"/>
        <c:axId val="254275631"/>
        <c:axId val="254277711"/>
      </c:lineChart>
      <c:dateAx>
        <c:axId val="254275631"/>
        <c:scaling>
          <c:orientation val="minMax"/>
          <c:max val="44197"/>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54277711"/>
        <c:crosses val="autoZero"/>
        <c:auto val="1"/>
        <c:lblOffset val="100"/>
        <c:baseTimeUnit val="months"/>
        <c:majorUnit val="5"/>
        <c:majorTimeUnit val="months"/>
      </c:dateAx>
      <c:valAx>
        <c:axId val="25427771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5427563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200" b="1" i="0" u="none" strike="noStrike" kern="1200" spc="0" baseline="0" dirty="0">
                <a:solidFill>
                  <a:schemeClr val="accent6"/>
                </a:solidFill>
                <a:latin typeface="+mn-lt"/>
                <a:ea typeface="+mn-ea"/>
                <a:cs typeface="+mn-cs"/>
              </a:rPr>
              <a:t>İSTANBUL: </a:t>
            </a:r>
            <a:r>
              <a:rPr lang="en-US" sz="1200" b="1" i="0" u="none" strike="noStrike" kern="1200" spc="0" baseline="0" dirty="0">
                <a:solidFill>
                  <a:schemeClr val="accent6"/>
                </a:solidFill>
                <a:latin typeface="+mn-lt"/>
                <a:ea typeface="+mn-ea"/>
                <a:cs typeface="+mn-cs"/>
              </a:rPr>
              <a:t>KONUT KRED</a:t>
            </a:r>
            <a:r>
              <a:rPr lang="tr-TR" sz="1200" b="1" i="0" u="none" strike="noStrike" kern="1200" spc="0" baseline="0" dirty="0">
                <a:solidFill>
                  <a:schemeClr val="accent6"/>
                </a:solidFill>
                <a:latin typeface="+mn-lt"/>
                <a:ea typeface="+mn-ea"/>
                <a:cs typeface="+mn-cs"/>
              </a:rPr>
              <a:t>İ HACMİ</a:t>
            </a:r>
            <a:endParaRPr lang="en-US" sz="1200" b="1" i="0" u="none" strike="noStrike" kern="1200" spc="0" baseline="0" dirty="0">
              <a:solidFill>
                <a:schemeClr val="accent6"/>
              </a:solidFill>
              <a:latin typeface="+mn-lt"/>
              <a:ea typeface="+mn-ea"/>
              <a:cs typeface="+mn-cs"/>
            </a:endParaRPr>
          </a:p>
        </c:rich>
      </c:tx>
      <c:layout>
        <c:manualLayout>
          <c:xMode val="edge"/>
          <c:yMode val="edge"/>
          <c:x val="0.2846173015298471"/>
          <c:y val="4.054819504439212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0"/>
          <c:order val="0"/>
          <c:tx>
            <c:strRef>
              <c:f>'Rapor Verisi'!$B$7</c:f>
              <c:strCache>
                <c:ptCount val="1"/>
                <c:pt idx="0">
                  <c:v>IST-Konut Kredisi</c:v>
                </c:pt>
              </c:strCache>
            </c:strRef>
          </c:tx>
          <c:spPr>
            <a:solidFill>
              <a:srgbClr val="00B050"/>
            </a:solidFill>
            <a:ln>
              <a:solidFill>
                <a:srgbClr val="00B050"/>
              </a:solidFill>
            </a:ln>
            <a:effectLst/>
          </c:spPr>
          <c:invertIfNegative val="0"/>
          <c:cat>
            <c:strRef>
              <c:f>'Rapor Verisi'!$A$8:$A$59</c:f>
              <c:strCache>
                <c:ptCount val="52"/>
                <c:pt idx="0">
                  <c:v>2008-3</c:v>
                </c:pt>
                <c:pt idx="1">
                  <c:v>2008-6</c:v>
                </c:pt>
                <c:pt idx="2">
                  <c:v>2008-9</c:v>
                </c:pt>
                <c:pt idx="3">
                  <c:v>2008-12</c:v>
                </c:pt>
                <c:pt idx="4">
                  <c:v>2009-3</c:v>
                </c:pt>
                <c:pt idx="5">
                  <c:v>2009-6</c:v>
                </c:pt>
                <c:pt idx="6">
                  <c:v>2009-9</c:v>
                </c:pt>
                <c:pt idx="7">
                  <c:v>2009-12</c:v>
                </c:pt>
                <c:pt idx="8">
                  <c:v>2010-3</c:v>
                </c:pt>
                <c:pt idx="9">
                  <c:v>2010-6</c:v>
                </c:pt>
                <c:pt idx="10">
                  <c:v>2010-9</c:v>
                </c:pt>
                <c:pt idx="11">
                  <c:v>2010-12</c:v>
                </c:pt>
                <c:pt idx="12">
                  <c:v>2011-3</c:v>
                </c:pt>
                <c:pt idx="13">
                  <c:v>2011-6</c:v>
                </c:pt>
                <c:pt idx="14">
                  <c:v>2011-9</c:v>
                </c:pt>
                <c:pt idx="15">
                  <c:v>2011-12</c:v>
                </c:pt>
                <c:pt idx="16">
                  <c:v>2012-3</c:v>
                </c:pt>
                <c:pt idx="17">
                  <c:v>2012-6</c:v>
                </c:pt>
                <c:pt idx="18">
                  <c:v>2012-9</c:v>
                </c:pt>
                <c:pt idx="19">
                  <c:v>2012-12</c:v>
                </c:pt>
                <c:pt idx="20">
                  <c:v>2013-3</c:v>
                </c:pt>
                <c:pt idx="21">
                  <c:v>2013-6</c:v>
                </c:pt>
                <c:pt idx="22">
                  <c:v>2013-9</c:v>
                </c:pt>
                <c:pt idx="23">
                  <c:v>2013-12</c:v>
                </c:pt>
                <c:pt idx="24">
                  <c:v>2014-3</c:v>
                </c:pt>
                <c:pt idx="25">
                  <c:v>2014-6</c:v>
                </c:pt>
                <c:pt idx="26">
                  <c:v>2014-9</c:v>
                </c:pt>
                <c:pt idx="27">
                  <c:v>2014-12</c:v>
                </c:pt>
                <c:pt idx="28">
                  <c:v>2015-3</c:v>
                </c:pt>
                <c:pt idx="29">
                  <c:v>2015-6</c:v>
                </c:pt>
                <c:pt idx="30">
                  <c:v>2015-9</c:v>
                </c:pt>
                <c:pt idx="31">
                  <c:v>2015-12</c:v>
                </c:pt>
                <c:pt idx="32">
                  <c:v>2016-3</c:v>
                </c:pt>
                <c:pt idx="33">
                  <c:v>2016-6</c:v>
                </c:pt>
                <c:pt idx="34">
                  <c:v>2016-9</c:v>
                </c:pt>
                <c:pt idx="35">
                  <c:v>2016-12</c:v>
                </c:pt>
                <c:pt idx="36">
                  <c:v>2017-3</c:v>
                </c:pt>
                <c:pt idx="37">
                  <c:v>2017-6</c:v>
                </c:pt>
                <c:pt idx="38">
                  <c:v>2017-9</c:v>
                </c:pt>
                <c:pt idx="39">
                  <c:v>2017-12</c:v>
                </c:pt>
                <c:pt idx="40">
                  <c:v>2018-3</c:v>
                </c:pt>
                <c:pt idx="41">
                  <c:v>2018-6</c:v>
                </c:pt>
                <c:pt idx="42">
                  <c:v>2018-9</c:v>
                </c:pt>
                <c:pt idx="43">
                  <c:v>2018-12</c:v>
                </c:pt>
                <c:pt idx="44">
                  <c:v>2019-3</c:v>
                </c:pt>
                <c:pt idx="45">
                  <c:v>2019-6</c:v>
                </c:pt>
                <c:pt idx="46">
                  <c:v>2019-9</c:v>
                </c:pt>
                <c:pt idx="47">
                  <c:v>2019-12</c:v>
                </c:pt>
                <c:pt idx="48">
                  <c:v>2020-3</c:v>
                </c:pt>
                <c:pt idx="49">
                  <c:v>2020-6</c:v>
                </c:pt>
                <c:pt idx="50">
                  <c:v>2020-9</c:v>
                </c:pt>
                <c:pt idx="51">
                  <c:v>2020-12</c:v>
                </c:pt>
              </c:strCache>
            </c:strRef>
          </c:cat>
          <c:val>
            <c:numRef>
              <c:f>'Rapor Verisi'!$B$8:$B$59</c:f>
              <c:numCache>
                <c:formatCode>#,##0_ ;\-#,##0\ </c:formatCode>
                <c:ptCount val="52"/>
                <c:pt idx="0">
                  <c:v>13930247000</c:v>
                </c:pt>
                <c:pt idx="1">
                  <c:v>14946028000</c:v>
                </c:pt>
                <c:pt idx="2">
                  <c:v>16341460000</c:v>
                </c:pt>
                <c:pt idx="3">
                  <c:v>15349063000</c:v>
                </c:pt>
                <c:pt idx="4">
                  <c:v>15291849000</c:v>
                </c:pt>
                <c:pt idx="5">
                  <c:v>15739689000</c:v>
                </c:pt>
                <c:pt idx="6">
                  <c:v>16175859000</c:v>
                </c:pt>
                <c:pt idx="7">
                  <c:v>16999539000</c:v>
                </c:pt>
                <c:pt idx="8">
                  <c:v>17916074000</c:v>
                </c:pt>
                <c:pt idx="9">
                  <c:v>19200536000</c:v>
                </c:pt>
                <c:pt idx="10">
                  <c:v>19939195000</c:v>
                </c:pt>
                <c:pt idx="11">
                  <c:v>22209130000</c:v>
                </c:pt>
                <c:pt idx="12">
                  <c:v>23668718000</c:v>
                </c:pt>
                <c:pt idx="13">
                  <c:v>25513517000</c:v>
                </c:pt>
                <c:pt idx="14">
                  <c:v>26046039000</c:v>
                </c:pt>
                <c:pt idx="15">
                  <c:v>26660734000</c:v>
                </c:pt>
                <c:pt idx="16">
                  <c:v>26816843000</c:v>
                </c:pt>
                <c:pt idx="17">
                  <c:v>27774222000</c:v>
                </c:pt>
                <c:pt idx="18">
                  <c:v>28480834000</c:v>
                </c:pt>
                <c:pt idx="19">
                  <c:v>30247934000</c:v>
                </c:pt>
                <c:pt idx="20">
                  <c:v>32034147000</c:v>
                </c:pt>
                <c:pt idx="21">
                  <c:v>34719035000</c:v>
                </c:pt>
                <c:pt idx="22">
                  <c:v>36464941000</c:v>
                </c:pt>
                <c:pt idx="23">
                  <c:v>37993141000</c:v>
                </c:pt>
                <c:pt idx="24">
                  <c:v>38439386000</c:v>
                </c:pt>
                <c:pt idx="25">
                  <c:v>39368474000</c:v>
                </c:pt>
                <c:pt idx="26">
                  <c:v>40928193000</c:v>
                </c:pt>
                <c:pt idx="27">
                  <c:v>42957621000</c:v>
                </c:pt>
                <c:pt idx="28">
                  <c:v>44469405000</c:v>
                </c:pt>
                <c:pt idx="29">
                  <c:v>46882378000</c:v>
                </c:pt>
                <c:pt idx="30">
                  <c:v>47702356000</c:v>
                </c:pt>
                <c:pt idx="31">
                  <c:v>48634323000</c:v>
                </c:pt>
                <c:pt idx="32">
                  <c:v>49802793000</c:v>
                </c:pt>
                <c:pt idx="33">
                  <c:v>51261913000</c:v>
                </c:pt>
                <c:pt idx="34">
                  <c:v>51825501000</c:v>
                </c:pt>
                <c:pt idx="35">
                  <c:v>54550767000</c:v>
                </c:pt>
                <c:pt idx="36">
                  <c:v>57421666000</c:v>
                </c:pt>
                <c:pt idx="37">
                  <c:v>59811200000</c:v>
                </c:pt>
                <c:pt idx="38">
                  <c:v>61141494000</c:v>
                </c:pt>
                <c:pt idx="39">
                  <c:v>62349314000</c:v>
                </c:pt>
                <c:pt idx="40">
                  <c:v>62558609000</c:v>
                </c:pt>
                <c:pt idx="41">
                  <c:v>63607656000</c:v>
                </c:pt>
                <c:pt idx="42">
                  <c:v>61715435000</c:v>
                </c:pt>
                <c:pt idx="43">
                  <c:v>58808879000</c:v>
                </c:pt>
                <c:pt idx="44">
                  <c:v>56700544000</c:v>
                </c:pt>
                <c:pt idx="45">
                  <c:v>54519621000</c:v>
                </c:pt>
                <c:pt idx="46">
                  <c:v>55489013000</c:v>
                </c:pt>
                <c:pt idx="47">
                  <c:v>58317397000</c:v>
                </c:pt>
                <c:pt idx="48">
                  <c:v>61064239000</c:v>
                </c:pt>
                <c:pt idx="49">
                  <c:v>65682213000</c:v>
                </c:pt>
                <c:pt idx="50">
                  <c:v>79653220000</c:v>
                </c:pt>
                <c:pt idx="51">
                  <c:v>80450767000</c:v>
                </c:pt>
              </c:numCache>
            </c:numRef>
          </c:val>
          <c:extLst>
            <c:ext xmlns:c16="http://schemas.microsoft.com/office/drawing/2014/chart" uri="{C3380CC4-5D6E-409C-BE32-E72D297353CC}">
              <c16:uniqueId val="{00000000-332F-41A9-9F37-F39168543317}"/>
            </c:ext>
          </c:extLst>
        </c:ser>
        <c:dLbls>
          <c:showLegendKey val="0"/>
          <c:showVal val="0"/>
          <c:showCatName val="0"/>
          <c:showSerName val="0"/>
          <c:showPercent val="0"/>
          <c:showBubbleSize val="0"/>
        </c:dLbls>
        <c:gapWidth val="219"/>
        <c:overlap val="-27"/>
        <c:axId val="2101832655"/>
        <c:axId val="2101826831"/>
      </c:barChart>
      <c:catAx>
        <c:axId val="21018326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101826831"/>
        <c:crosses val="autoZero"/>
        <c:auto val="1"/>
        <c:lblAlgn val="ctr"/>
        <c:lblOffset val="100"/>
        <c:noMultiLvlLbl val="0"/>
      </c:catAx>
      <c:valAx>
        <c:axId val="2101826831"/>
        <c:scaling>
          <c:orientation val="minMax"/>
        </c:scaling>
        <c:delete val="0"/>
        <c:axPos val="l"/>
        <c:majorGridlines>
          <c:spPr>
            <a:ln w="9525" cap="flat" cmpd="sng" algn="ctr">
              <a:solidFill>
                <a:schemeClr val="tx1">
                  <a:lumMod val="15000"/>
                  <a:lumOff val="85000"/>
                </a:schemeClr>
              </a:solidFill>
              <a:round/>
            </a:ln>
            <a:effectLst/>
          </c:spPr>
        </c:majorGridlines>
        <c:numFmt formatCode="#,##0_ ;\-#,##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10183265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200" b="1" i="0" u="none" strike="noStrike" kern="1200" spc="0" baseline="0" dirty="0">
                <a:solidFill>
                  <a:schemeClr val="accent6"/>
                </a:solidFill>
                <a:latin typeface="+mn-lt"/>
                <a:ea typeface="+mn-ea"/>
                <a:cs typeface="+mn-cs"/>
              </a:rPr>
              <a:t>İSTANBUL: KONUT KREDİ HACMİ &amp; KREDİ FAİZ ORANI</a:t>
            </a:r>
          </a:p>
        </c:rich>
      </c:tx>
      <c:layout>
        <c:manualLayout>
          <c:xMode val="edge"/>
          <c:yMode val="edge"/>
          <c:x val="0.1230804961028238"/>
          <c:y val="2.727272727272727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lineChart>
        <c:grouping val="standard"/>
        <c:varyColors val="0"/>
        <c:ser>
          <c:idx val="0"/>
          <c:order val="0"/>
          <c:tx>
            <c:strRef>
              <c:f>'Rapor Verisi'!$E$7</c:f>
              <c:strCache>
                <c:ptCount val="1"/>
                <c:pt idx="0">
                  <c:v>Kredi Artış Oranı</c:v>
                </c:pt>
              </c:strCache>
            </c:strRef>
          </c:tx>
          <c:spPr>
            <a:ln w="28575" cap="rnd">
              <a:solidFill>
                <a:srgbClr val="00B050"/>
              </a:solidFill>
              <a:round/>
            </a:ln>
            <a:effectLst/>
          </c:spPr>
          <c:marker>
            <c:symbol val="none"/>
          </c:marker>
          <c:cat>
            <c:strRef>
              <c:f>'Rapor Verisi'!$D$8:$D$59</c:f>
              <c:strCache>
                <c:ptCount val="52"/>
                <c:pt idx="0">
                  <c:v>2008-3</c:v>
                </c:pt>
                <c:pt idx="1">
                  <c:v>2008-6</c:v>
                </c:pt>
                <c:pt idx="2">
                  <c:v>2008-9</c:v>
                </c:pt>
                <c:pt idx="3">
                  <c:v>2008-12</c:v>
                </c:pt>
                <c:pt idx="4">
                  <c:v>2009-3</c:v>
                </c:pt>
                <c:pt idx="5">
                  <c:v>2009-6</c:v>
                </c:pt>
                <c:pt idx="6">
                  <c:v>2009-9</c:v>
                </c:pt>
                <c:pt idx="7">
                  <c:v>2009-12</c:v>
                </c:pt>
                <c:pt idx="8">
                  <c:v>2010-3</c:v>
                </c:pt>
                <c:pt idx="9">
                  <c:v>2010-6</c:v>
                </c:pt>
                <c:pt idx="10">
                  <c:v>2010-9</c:v>
                </c:pt>
                <c:pt idx="11">
                  <c:v>2010-12</c:v>
                </c:pt>
                <c:pt idx="12">
                  <c:v>2011-3</c:v>
                </c:pt>
                <c:pt idx="13">
                  <c:v>2011-6</c:v>
                </c:pt>
                <c:pt idx="14">
                  <c:v>2011-9</c:v>
                </c:pt>
                <c:pt idx="15">
                  <c:v>2011-12</c:v>
                </c:pt>
                <c:pt idx="16">
                  <c:v>2012-3</c:v>
                </c:pt>
                <c:pt idx="17">
                  <c:v>2012-6</c:v>
                </c:pt>
                <c:pt idx="18">
                  <c:v>2012-9</c:v>
                </c:pt>
                <c:pt idx="19">
                  <c:v>2012-12</c:v>
                </c:pt>
                <c:pt idx="20">
                  <c:v>2013-3</c:v>
                </c:pt>
                <c:pt idx="21">
                  <c:v>2013-6</c:v>
                </c:pt>
                <c:pt idx="22">
                  <c:v>2013-9</c:v>
                </c:pt>
                <c:pt idx="23">
                  <c:v>2013-12</c:v>
                </c:pt>
                <c:pt idx="24">
                  <c:v>2014-3</c:v>
                </c:pt>
                <c:pt idx="25">
                  <c:v>2014-6</c:v>
                </c:pt>
                <c:pt idx="26">
                  <c:v>2014-9</c:v>
                </c:pt>
                <c:pt idx="27">
                  <c:v>2014-12</c:v>
                </c:pt>
                <c:pt idx="28">
                  <c:v>2015-3</c:v>
                </c:pt>
                <c:pt idx="29">
                  <c:v>2015-6</c:v>
                </c:pt>
                <c:pt idx="30">
                  <c:v>2015-9</c:v>
                </c:pt>
                <c:pt idx="31">
                  <c:v>2015-12</c:v>
                </c:pt>
                <c:pt idx="32">
                  <c:v>2016-3</c:v>
                </c:pt>
                <c:pt idx="33">
                  <c:v>2016-6</c:v>
                </c:pt>
                <c:pt idx="34">
                  <c:v>2016-9</c:v>
                </c:pt>
                <c:pt idx="35">
                  <c:v>2016-12</c:v>
                </c:pt>
                <c:pt idx="36">
                  <c:v>2017-3</c:v>
                </c:pt>
                <c:pt idx="37">
                  <c:v>2017-6</c:v>
                </c:pt>
                <c:pt idx="38">
                  <c:v>2017-9</c:v>
                </c:pt>
                <c:pt idx="39">
                  <c:v>2017-12</c:v>
                </c:pt>
                <c:pt idx="40">
                  <c:v>2018-3</c:v>
                </c:pt>
                <c:pt idx="41">
                  <c:v>2018-6</c:v>
                </c:pt>
                <c:pt idx="42">
                  <c:v>2018-9</c:v>
                </c:pt>
                <c:pt idx="43">
                  <c:v>2018-12</c:v>
                </c:pt>
                <c:pt idx="44">
                  <c:v>2019-3</c:v>
                </c:pt>
                <c:pt idx="45">
                  <c:v>2019-6</c:v>
                </c:pt>
                <c:pt idx="46">
                  <c:v>2019-9</c:v>
                </c:pt>
                <c:pt idx="47">
                  <c:v>2019-12</c:v>
                </c:pt>
                <c:pt idx="48">
                  <c:v>2020-3</c:v>
                </c:pt>
                <c:pt idx="49">
                  <c:v>2020-6</c:v>
                </c:pt>
                <c:pt idx="50">
                  <c:v>2020-9</c:v>
                </c:pt>
                <c:pt idx="51">
                  <c:v>2020-12</c:v>
                </c:pt>
              </c:strCache>
            </c:strRef>
          </c:cat>
          <c:val>
            <c:numRef>
              <c:f>'Rapor Verisi'!$E$8:$E$59</c:f>
              <c:numCache>
                <c:formatCode>0.0%</c:formatCode>
                <c:ptCount val="52"/>
                <c:pt idx="0">
                  <c:v>0.10782553926010813</c:v>
                </c:pt>
                <c:pt idx="1">
                  <c:v>7.2919094686547919E-2</c:v>
                </c:pt>
                <c:pt idx="2">
                  <c:v>9.3364738778757811E-2</c:v>
                </c:pt>
                <c:pt idx="3">
                  <c:v>-6.0728784331387772E-2</c:v>
                </c:pt>
                <c:pt idx="4">
                  <c:v>-3.7275239537423229E-3</c:v>
                </c:pt>
                <c:pt idx="5">
                  <c:v>2.9286190309621811E-2</c:v>
                </c:pt>
                <c:pt idx="6">
                  <c:v>2.7711475112373568E-2</c:v>
                </c:pt>
                <c:pt idx="7">
                  <c:v>5.0920325158620633E-2</c:v>
                </c:pt>
                <c:pt idx="8">
                  <c:v>5.3915285585097339E-2</c:v>
                </c:pt>
                <c:pt idx="9">
                  <c:v>7.1693273872389676E-2</c:v>
                </c:pt>
                <c:pt idx="10">
                  <c:v>3.8470748941592046E-2</c:v>
                </c:pt>
                <c:pt idx="11">
                  <c:v>0.11384286075741774</c:v>
                </c:pt>
                <c:pt idx="12">
                  <c:v>6.572017904348347E-2</c:v>
                </c:pt>
                <c:pt idx="13">
                  <c:v>7.7942497772798686E-2</c:v>
                </c:pt>
                <c:pt idx="14">
                  <c:v>2.087215180878434E-2</c:v>
                </c:pt>
                <c:pt idx="15">
                  <c:v>2.3600325561978924E-2</c:v>
                </c:pt>
                <c:pt idx="16">
                  <c:v>5.8553901779298352E-3</c:v>
                </c:pt>
                <c:pt idx="17">
                  <c:v>3.5700660215671171E-2</c:v>
                </c:pt>
                <c:pt idx="18">
                  <c:v>2.5441288688482434E-2</c:v>
                </c:pt>
                <c:pt idx="19">
                  <c:v>6.2045233647301197E-2</c:v>
                </c:pt>
                <c:pt idx="20">
                  <c:v>5.9052396768652031E-2</c:v>
                </c:pt>
                <c:pt idx="21">
                  <c:v>8.3813313337171111E-2</c:v>
                </c:pt>
                <c:pt idx="22">
                  <c:v>5.0286708717566603E-2</c:v>
                </c:pt>
                <c:pt idx="23">
                  <c:v>4.1908747363666378E-2</c:v>
                </c:pt>
                <c:pt idx="24">
                  <c:v>1.174540952010259E-2</c:v>
                </c:pt>
                <c:pt idx="25">
                  <c:v>2.4170209170354593E-2</c:v>
                </c:pt>
                <c:pt idx="26">
                  <c:v>3.9618477464988866E-2</c:v>
                </c:pt>
                <c:pt idx="27">
                  <c:v>4.9585086739597814E-2</c:v>
                </c:pt>
                <c:pt idx="28">
                  <c:v>3.5192451649033354E-2</c:v>
                </c:pt>
                <c:pt idx="29">
                  <c:v>5.4261418609041427E-2</c:v>
                </c:pt>
                <c:pt idx="30">
                  <c:v>1.7490111103152659E-2</c:v>
                </c:pt>
                <c:pt idx="31">
                  <c:v>1.953712726474139E-2</c:v>
                </c:pt>
                <c:pt idx="32">
                  <c:v>2.402562486579694E-2</c:v>
                </c:pt>
                <c:pt idx="33">
                  <c:v>2.9297955237169129E-2</c:v>
                </c:pt>
                <c:pt idx="34">
                  <c:v>1.0994283416617713E-2</c:v>
                </c:pt>
                <c:pt idx="35">
                  <c:v>5.2585425078669285E-2</c:v>
                </c:pt>
                <c:pt idx="36">
                  <c:v>5.2628022627069573E-2</c:v>
                </c:pt>
                <c:pt idx="37">
                  <c:v>4.1613804796259306E-2</c:v>
                </c:pt>
                <c:pt idx="38">
                  <c:v>2.2241553421432775E-2</c:v>
                </c:pt>
                <c:pt idx="39">
                  <c:v>1.9754505835267944E-2</c:v>
                </c:pt>
                <c:pt idx="40">
                  <c:v>3.3568131960521651E-3</c:v>
                </c:pt>
                <c:pt idx="41">
                  <c:v>1.6769026945595931E-2</c:v>
                </c:pt>
                <c:pt idx="42">
                  <c:v>-2.9748321491362612E-2</c:v>
                </c:pt>
                <c:pt idx="43">
                  <c:v>-4.7096095166468482E-2</c:v>
                </c:pt>
                <c:pt idx="44">
                  <c:v>-3.5850623848823919E-2</c:v>
                </c:pt>
                <c:pt idx="45">
                  <c:v>-3.8463881404735729E-2</c:v>
                </c:pt>
                <c:pt idx="46">
                  <c:v>1.7780607829243712E-2</c:v>
                </c:pt>
                <c:pt idx="47">
                  <c:v>5.0971964486014557E-2</c:v>
                </c:pt>
                <c:pt idx="48">
                  <c:v>4.710158788465816E-2</c:v>
                </c:pt>
                <c:pt idx="49">
                  <c:v>7.5624851396248471E-2</c:v>
                </c:pt>
                <c:pt idx="50">
                  <c:v>0.21270609441859092</c:v>
                </c:pt>
                <c:pt idx="51">
                  <c:v>0.01</c:v>
                </c:pt>
              </c:numCache>
            </c:numRef>
          </c:val>
          <c:smooth val="0"/>
          <c:extLst>
            <c:ext xmlns:c16="http://schemas.microsoft.com/office/drawing/2014/chart" uri="{C3380CC4-5D6E-409C-BE32-E72D297353CC}">
              <c16:uniqueId val="{00000000-1CA5-4D5C-B677-0D58E7D934EA}"/>
            </c:ext>
          </c:extLst>
        </c:ser>
        <c:dLbls>
          <c:showLegendKey val="0"/>
          <c:showVal val="0"/>
          <c:showCatName val="0"/>
          <c:showSerName val="0"/>
          <c:showPercent val="0"/>
          <c:showBubbleSize val="0"/>
        </c:dLbls>
        <c:marker val="1"/>
        <c:smooth val="0"/>
        <c:axId val="2046468655"/>
        <c:axId val="2046472815"/>
      </c:lineChart>
      <c:lineChart>
        <c:grouping val="standard"/>
        <c:varyColors val="0"/>
        <c:ser>
          <c:idx val="1"/>
          <c:order val="1"/>
          <c:tx>
            <c:strRef>
              <c:f>'Rapor Verisi'!$F$7</c:f>
              <c:strCache>
                <c:ptCount val="1"/>
                <c:pt idx="0">
                  <c:v>Kredi Faiz Oranı</c:v>
                </c:pt>
              </c:strCache>
            </c:strRef>
          </c:tx>
          <c:spPr>
            <a:ln w="28575" cap="rnd">
              <a:solidFill>
                <a:srgbClr val="EC700A"/>
              </a:solidFill>
              <a:round/>
            </a:ln>
            <a:effectLst/>
          </c:spPr>
          <c:marker>
            <c:symbol val="none"/>
          </c:marker>
          <c:cat>
            <c:strRef>
              <c:f>'Rapor Verisi'!$D$8:$D$59</c:f>
              <c:strCache>
                <c:ptCount val="52"/>
                <c:pt idx="0">
                  <c:v>2008-3</c:v>
                </c:pt>
                <c:pt idx="1">
                  <c:v>2008-6</c:v>
                </c:pt>
                <c:pt idx="2">
                  <c:v>2008-9</c:v>
                </c:pt>
                <c:pt idx="3">
                  <c:v>2008-12</c:v>
                </c:pt>
                <c:pt idx="4">
                  <c:v>2009-3</c:v>
                </c:pt>
                <c:pt idx="5">
                  <c:v>2009-6</c:v>
                </c:pt>
                <c:pt idx="6">
                  <c:v>2009-9</c:v>
                </c:pt>
                <c:pt idx="7">
                  <c:v>2009-12</c:v>
                </c:pt>
                <c:pt idx="8">
                  <c:v>2010-3</c:v>
                </c:pt>
                <c:pt idx="9">
                  <c:v>2010-6</c:v>
                </c:pt>
                <c:pt idx="10">
                  <c:v>2010-9</c:v>
                </c:pt>
                <c:pt idx="11">
                  <c:v>2010-12</c:v>
                </c:pt>
                <c:pt idx="12">
                  <c:v>2011-3</c:v>
                </c:pt>
                <c:pt idx="13">
                  <c:v>2011-6</c:v>
                </c:pt>
                <c:pt idx="14">
                  <c:v>2011-9</c:v>
                </c:pt>
                <c:pt idx="15">
                  <c:v>2011-12</c:v>
                </c:pt>
                <c:pt idx="16">
                  <c:v>2012-3</c:v>
                </c:pt>
                <c:pt idx="17">
                  <c:v>2012-6</c:v>
                </c:pt>
                <c:pt idx="18">
                  <c:v>2012-9</c:v>
                </c:pt>
                <c:pt idx="19">
                  <c:v>2012-12</c:v>
                </c:pt>
                <c:pt idx="20">
                  <c:v>2013-3</c:v>
                </c:pt>
                <c:pt idx="21">
                  <c:v>2013-6</c:v>
                </c:pt>
                <c:pt idx="22">
                  <c:v>2013-9</c:v>
                </c:pt>
                <c:pt idx="23">
                  <c:v>2013-12</c:v>
                </c:pt>
                <c:pt idx="24">
                  <c:v>2014-3</c:v>
                </c:pt>
                <c:pt idx="25">
                  <c:v>2014-6</c:v>
                </c:pt>
                <c:pt idx="26">
                  <c:v>2014-9</c:v>
                </c:pt>
                <c:pt idx="27">
                  <c:v>2014-12</c:v>
                </c:pt>
                <c:pt idx="28">
                  <c:v>2015-3</c:v>
                </c:pt>
                <c:pt idx="29">
                  <c:v>2015-6</c:v>
                </c:pt>
                <c:pt idx="30">
                  <c:v>2015-9</c:v>
                </c:pt>
                <c:pt idx="31">
                  <c:v>2015-12</c:v>
                </c:pt>
                <c:pt idx="32">
                  <c:v>2016-3</c:v>
                </c:pt>
                <c:pt idx="33">
                  <c:v>2016-6</c:v>
                </c:pt>
                <c:pt idx="34">
                  <c:v>2016-9</c:v>
                </c:pt>
                <c:pt idx="35">
                  <c:v>2016-12</c:v>
                </c:pt>
                <c:pt idx="36">
                  <c:v>2017-3</c:v>
                </c:pt>
                <c:pt idx="37">
                  <c:v>2017-6</c:v>
                </c:pt>
                <c:pt idx="38">
                  <c:v>2017-9</c:v>
                </c:pt>
                <c:pt idx="39">
                  <c:v>2017-12</c:v>
                </c:pt>
                <c:pt idx="40">
                  <c:v>2018-3</c:v>
                </c:pt>
                <c:pt idx="41">
                  <c:v>2018-6</c:v>
                </c:pt>
                <c:pt idx="42">
                  <c:v>2018-9</c:v>
                </c:pt>
                <c:pt idx="43">
                  <c:v>2018-12</c:v>
                </c:pt>
                <c:pt idx="44">
                  <c:v>2019-3</c:v>
                </c:pt>
                <c:pt idx="45">
                  <c:v>2019-6</c:v>
                </c:pt>
                <c:pt idx="46">
                  <c:v>2019-9</c:v>
                </c:pt>
                <c:pt idx="47">
                  <c:v>2019-12</c:v>
                </c:pt>
                <c:pt idx="48">
                  <c:v>2020-3</c:v>
                </c:pt>
                <c:pt idx="49">
                  <c:v>2020-6</c:v>
                </c:pt>
                <c:pt idx="50">
                  <c:v>2020-9</c:v>
                </c:pt>
                <c:pt idx="51">
                  <c:v>2020-12</c:v>
                </c:pt>
              </c:strCache>
            </c:strRef>
          </c:cat>
          <c:val>
            <c:numRef>
              <c:f>'Rapor Verisi'!$F$8:$F$59</c:f>
              <c:numCache>
                <c:formatCode>0.00%</c:formatCode>
                <c:ptCount val="52"/>
                <c:pt idx="0">
                  <c:v>1.5100066666666669E-2</c:v>
                </c:pt>
                <c:pt idx="1">
                  <c:v>1.5144108333333335E-2</c:v>
                </c:pt>
                <c:pt idx="2">
                  <c:v>1.5508716666666667E-2</c:v>
                </c:pt>
                <c:pt idx="3">
                  <c:v>1.7221016666666668E-2</c:v>
                </c:pt>
                <c:pt idx="4">
                  <c:v>1.4560383333333335E-2</c:v>
                </c:pt>
                <c:pt idx="5">
                  <c:v>1.3494974999999999E-2</c:v>
                </c:pt>
                <c:pt idx="6">
                  <c:v>1.0778441666666666E-2</c:v>
                </c:pt>
                <c:pt idx="7">
                  <c:v>1.0105016666666666E-2</c:v>
                </c:pt>
                <c:pt idx="8">
                  <c:v>9.6450666666666671E-3</c:v>
                </c:pt>
                <c:pt idx="9">
                  <c:v>9.2750000000000003E-3</c:v>
                </c:pt>
                <c:pt idx="10">
                  <c:v>8.8833333333333334E-3</c:v>
                </c:pt>
                <c:pt idx="11">
                  <c:v>7.9833333333333336E-3</c:v>
                </c:pt>
                <c:pt idx="12">
                  <c:v>8.2166666666666655E-3</c:v>
                </c:pt>
                <c:pt idx="13">
                  <c:v>9.7333333333333334E-3</c:v>
                </c:pt>
                <c:pt idx="14">
                  <c:v>1.0383333333333333E-2</c:v>
                </c:pt>
                <c:pt idx="15">
                  <c:v>1.1999999999999999E-2</c:v>
                </c:pt>
                <c:pt idx="16">
                  <c:v>1.0975E-2</c:v>
                </c:pt>
                <c:pt idx="17">
                  <c:v>1.0424999999999999E-2</c:v>
                </c:pt>
                <c:pt idx="18">
                  <c:v>9.7083333333333344E-3</c:v>
                </c:pt>
                <c:pt idx="19">
                  <c:v>8.2500000000000004E-3</c:v>
                </c:pt>
                <c:pt idx="20">
                  <c:v>7.5749999999999993E-3</c:v>
                </c:pt>
                <c:pt idx="21">
                  <c:v>7.0750000000000006E-3</c:v>
                </c:pt>
                <c:pt idx="22">
                  <c:v>9.1666666666666667E-3</c:v>
                </c:pt>
                <c:pt idx="23">
                  <c:v>9.0916666666666663E-3</c:v>
                </c:pt>
                <c:pt idx="24">
                  <c:v>1.1383333333333334E-2</c:v>
                </c:pt>
                <c:pt idx="25">
                  <c:v>9.7999999999999997E-3</c:v>
                </c:pt>
                <c:pt idx="26">
                  <c:v>8.9166666666666665E-3</c:v>
                </c:pt>
                <c:pt idx="27">
                  <c:v>9.1416666666666677E-3</c:v>
                </c:pt>
                <c:pt idx="28">
                  <c:v>9.1333333333333336E-3</c:v>
                </c:pt>
                <c:pt idx="29">
                  <c:v>1.0133333333333333E-2</c:v>
                </c:pt>
                <c:pt idx="30">
                  <c:v>1.1741666666666666E-2</c:v>
                </c:pt>
                <c:pt idx="31">
                  <c:v>1.1724999999999999E-2</c:v>
                </c:pt>
                <c:pt idx="32">
                  <c:v>1.2033333333333333E-2</c:v>
                </c:pt>
                <c:pt idx="33">
                  <c:v>1.1491666666666666E-2</c:v>
                </c:pt>
                <c:pt idx="34">
                  <c:v>1.0058333333333334E-2</c:v>
                </c:pt>
                <c:pt idx="35">
                  <c:v>9.5250000000000005E-3</c:v>
                </c:pt>
                <c:pt idx="36">
                  <c:v>9.1249999999999994E-3</c:v>
                </c:pt>
                <c:pt idx="37">
                  <c:v>9.8166666666666662E-3</c:v>
                </c:pt>
                <c:pt idx="38">
                  <c:v>1.0733333333333333E-2</c:v>
                </c:pt>
                <c:pt idx="39">
                  <c:v>1.1266666666666666E-2</c:v>
                </c:pt>
                <c:pt idx="40">
                  <c:v>1.2325000000000001E-2</c:v>
                </c:pt>
                <c:pt idx="41">
                  <c:v>1.0916666666666667E-2</c:v>
                </c:pt>
                <c:pt idx="42">
                  <c:v>2.0991666666666669E-2</c:v>
                </c:pt>
                <c:pt idx="43">
                  <c:v>2.3183333333333334E-2</c:v>
                </c:pt>
                <c:pt idx="44">
                  <c:v>1.5131666666666668E-2</c:v>
                </c:pt>
                <c:pt idx="45">
                  <c:v>1.8172916666666667E-2</c:v>
                </c:pt>
                <c:pt idx="46">
                  <c:v>1.081875E-2</c:v>
                </c:pt>
                <c:pt idx="47">
                  <c:v>1.0570833333333335E-2</c:v>
                </c:pt>
                <c:pt idx="48">
                  <c:v>9.4999999999999998E-3</c:v>
                </c:pt>
                <c:pt idx="49">
                  <c:v>7.7499999999999999E-3</c:v>
                </c:pt>
                <c:pt idx="50">
                  <c:v>1.1791666666666667E-2</c:v>
                </c:pt>
                <c:pt idx="51">
                  <c:v>1.5158333333333334E-2</c:v>
                </c:pt>
              </c:numCache>
            </c:numRef>
          </c:val>
          <c:smooth val="0"/>
          <c:extLst>
            <c:ext xmlns:c16="http://schemas.microsoft.com/office/drawing/2014/chart" uri="{C3380CC4-5D6E-409C-BE32-E72D297353CC}">
              <c16:uniqueId val="{00000001-1CA5-4D5C-B677-0D58E7D934EA}"/>
            </c:ext>
          </c:extLst>
        </c:ser>
        <c:dLbls>
          <c:showLegendKey val="0"/>
          <c:showVal val="0"/>
          <c:showCatName val="0"/>
          <c:showSerName val="0"/>
          <c:showPercent val="0"/>
          <c:showBubbleSize val="0"/>
        </c:dLbls>
        <c:marker val="1"/>
        <c:smooth val="0"/>
        <c:axId val="2036224319"/>
        <c:axId val="1968906383"/>
      </c:lineChart>
      <c:catAx>
        <c:axId val="20464686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046472815"/>
        <c:crosses val="autoZero"/>
        <c:auto val="1"/>
        <c:lblAlgn val="ctr"/>
        <c:lblOffset val="100"/>
        <c:noMultiLvlLbl val="0"/>
      </c:catAx>
      <c:valAx>
        <c:axId val="2046472815"/>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046468655"/>
        <c:crosses val="autoZero"/>
        <c:crossBetween val="between"/>
      </c:valAx>
      <c:valAx>
        <c:axId val="1968906383"/>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036224319"/>
        <c:crosses val="max"/>
        <c:crossBetween val="between"/>
      </c:valAx>
      <c:catAx>
        <c:axId val="2036224319"/>
        <c:scaling>
          <c:orientation val="minMax"/>
        </c:scaling>
        <c:delete val="1"/>
        <c:axPos val="b"/>
        <c:numFmt formatCode="General" sourceLinked="1"/>
        <c:majorTickMark val="out"/>
        <c:minorTickMark val="none"/>
        <c:tickLblPos val="nextTo"/>
        <c:crossAx val="1968906383"/>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200" b="1" i="0" u="none" strike="noStrike" kern="1200" spc="0" baseline="0" dirty="0">
                <a:solidFill>
                  <a:schemeClr val="accent6"/>
                </a:solidFill>
                <a:latin typeface="+mn-lt"/>
                <a:ea typeface="+mn-ea"/>
                <a:cs typeface="+mn-cs"/>
              </a:rPr>
              <a:t>İSTANBUL: KONUT FİYATLARI (TL/M2 &amp; USD/M2)</a:t>
            </a:r>
          </a:p>
        </c:rich>
      </c:tx>
      <c:layout>
        <c:manualLayout>
          <c:xMode val="edge"/>
          <c:yMode val="edge"/>
          <c:x val="0.13431736733747318"/>
          <c:y val="3.196347031963470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lineChart>
        <c:grouping val="standard"/>
        <c:varyColors val="0"/>
        <c:ser>
          <c:idx val="1"/>
          <c:order val="1"/>
          <c:tx>
            <c:strRef>
              <c:f>'Rapor Verisi'!$V$1</c:f>
              <c:strCache>
                <c:ptCount val="1"/>
                <c:pt idx="0">
                  <c:v>Konut Birim Fiyatı (TL/M2)</c:v>
                </c:pt>
              </c:strCache>
            </c:strRef>
          </c:tx>
          <c:spPr>
            <a:ln w="28575" cap="rnd">
              <a:solidFill>
                <a:srgbClr val="EC700A"/>
              </a:solidFill>
              <a:round/>
            </a:ln>
            <a:effectLst/>
          </c:spPr>
          <c:marker>
            <c:symbol val="none"/>
          </c:marker>
          <c:cat>
            <c:numRef>
              <c:f>'Rapor Verisi'!$T$2:$T$97</c:f>
              <c:numCache>
                <c:formatCode>mmm\-yy</c:formatCode>
                <c:ptCount val="96"/>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pt idx="60">
                  <c:v>43101</c:v>
                </c:pt>
                <c:pt idx="61">
                  <c:v>43132</c:v>
                </c:pt>
                <c:pt idx="62">
                  <c:v>43160</c:v>
                </c:pt>
                <c:pt idx="63">
                  <c:v>43191</c:v>
                </c:pt>
                <c:pt idx="64">
                  <c:v>43221</c:v>
                </c:pt>
                <c:pt idx="65">
                  <c:v>43252</c:v>
                </c:pt>
                <c:pt idx="66">
                  <c:v>43282</c:v>
                </c:pt>
                <c:pt idx="67">
                  <c:v>43313</c:v>
                </c:pt>
                <c:pt idx="68">
                  <c:v>43344</c:v>
                </c:pt>
                <c:pt idx="69">
                  <c:v>43374</c:v>
                </c:pt>
                <c:pt idx="70">
                  <c:v>43405</c:v>
                </c:pt>
                <c:pt idx="71">
                  <c:v>43435</c:v>
                </c:pt>
                <c:pt idx="72">
                  <c:v>43466</c:v>
                </c:pt>
                <c:pt idx="73">
                  <c:v>43497</c:v>
                </c:pt>
                <c:pt idx="74">
                  <c:v>43525</c:v>
                </c:pt>
                <c:pt idx="75">
                  <c:v>43556</c:v>
                </c:pt>
                <c:pt idx="76">
                  <c:v>43586</c:v>
                </c:pt>
                <c:pt idx="77">
                  <c:v>43617</c:v>
                </c:pt>
                <c:pt idx="78">
                  <c:v>43647</c:v>
                </c:pt>
                <c:pt idx="79">
                  <c:v>43678</c:v>
                </c:pt>
                <c:pt idx="80">
                  <c:v>43709</c:v>
                </c:pt>
                <c:pt idx="81">
                  <c:v>43739</c:v>
                </c:pt>
                <c:pt idx="82">
                  <c:v>43770</c:v>
                </c:pt>
                <c:pt idx="83">
                  <c:v>43800</c:v>
                </c:pt>
                <c:pt idx="84">
                  <c:v>43831</c:v>
                </c:pt>
                <c:pt idx="85">
                  <c:v>43862</c:v>
                </c:pt>
                <c:pt idx="86">
                  <c:v>43891</c:v>
                </c:pt>
                <c:pt idx="87">
                  <c:v>43922</c:v>
                </c:pt>
                <c:pt idx="88">
                  <c:v>43952</c:v>
                </c:pt>
                <c:pt idx="89">
                  <c:v>43983</c:v>
                </c:pt>
                <c:pt idx="90">
                  <c:v>44013</c:v>
                </c:pt>
                <c:pt idx="91">
                  <c:v>44044</c:v>
                </c:pt>
                <c:pt idx="92">
                  <c:v>44075</c:v>
                </c:pt>
                <c:pt idx="93">
                  <c:v>44105</c:v>
                </c:pt>
                <c:pt idx="94">
                  <c:v>44136</c:v>
                </c:pt>
                <c:pt idx="95">
                  <c:v>44166</c:v>
                </c:pt>
              </c:numCache>
            </c:numRef>
          </c:cat>
          <c:val>
            <c:numRef>
              <c:f>'Rapor Verisi'!$V$2:$V$97</c:f>
              <c:numCache>
                <c:formatCode>#,##0.00</c:formatCode>
                <c:ptCount val="96"/>
                <c:pt idx="0">
                  <c:v>2063.8000000000002</c:v>
                </c:pt>
                <c:pt idx="1">
                  <c:v>2113.6999999999998</c:v>
                </c:pt>
                <c:pt idx="2">
                  <c:v>2157.5</c:v>
                </c:pt>
                <c:pt idx="3">
                  <c:v>2186.3000000000002</c:v>
                </c:pt>
                <c:pt idx="4">
                  <c:v>2217.8000000000002</c:v>
                </c:pt>
                <c:pt idx="5">
                  <c:v>2262.9</c:v>
                </c:pt>
                <c:pt idx="6">
                  <c:v>2299.8000000000002</c:v>
                </c:pt>
                <c:pt idx="7">
                  <c:v>2319.5</c:v>
                </c:pt>
                <c:pt idx="8">
                  <c:v>2346</c:v>
                </c:pt>
                <c:pt idx="9">
                  <c:v>2393.5</c:v>
                </c:pt>
                <c:pt idx="10">
                  <c:v>2474.1</c:v>
                </c:pt>
                <c:pt idx="11">
                  <c:v>2481.1</c:v>
                </c:pt>
                <c:pt idx="12">
                  <c:v>2464.1</c:v>
                </c:pt>
                <c:pt idx="13">
                  <c:v>2488.8000000000002</c:v>
                </c:pt>
                <c:pt idx="14">
                  <c:v>2519.1</c:v>
                </c:pt>
                <c:pt idx="15">
                  <c:v>2600.4</c:v>
                </c:pt>
                <c:pt idx="16">
                  <c:v>2647.9</c:v>
                </c:pt>
                <c:pt idx="17">
                  <c:v>2721.2</c:v>
                </c:pt>
                <c:pt idx="18">
                  <c:v>2792.8</c:v>
                </c:pt>
                <c:pt idx="19">
                  <c:v>2851.4</c:v>
                </c:pt>
                <c:pt idx="20">
                  <c:v>2892</c:v>
                </c:pt>
                <c:pt idx="21">
                  <c:v>2965.8</c:v>
                </c:pt>
                <c:pt idx="22">
                  <c:v>3027.1</c:v>
                </c:pt>
                <c:pt idx="23">
                  <c:v>3080.5</c:v>
                </c:pt>
                <c:pt idx="24">
                  <c:v>3196.2</c:v>
                </c:pt>
                <c:pt idx="25">
                  <c:v>3289.3</c:v>
                </c:pt>
                <c:pt idx="26">
                  <c:v>3362</c:v>
                </c:pt>
                <c:pt idx="27">
                  <c:v>3429.9</c:v>
                </c:pt>
                <c:pt idx="28">
                  <c:v>3502.9</c:v>
                </c:pt>
                <c:pt idx="29">
                  <c:v>3543.9</c:v>
                </c:pt>
                <c:pt idx="30">
                  <c:v>3618.9</c:v>
                </c:pt>
                <c:pt idx="31">
                  <c:v>3614.6</c:v>
                </c:pt>
                <c:pt idx="32">
                  <c:v>3750.2</c:v>
                </c:pt>
                <c:pt idx="33">
                  <c:v>3823.6</c:v>
                </c:pt>
                <c:pt idx="34">
                  <c:v>3920</c:v>
                </c:pt>
                <c:pt idx="35">
                  <c:v>3926.1</c:v>
                </c:pt>
                <c:pt idx="36">
                  <c:v>3907.6</c:v>
                </c:pt>
                <c:pt idx="37">
                  <c:v>3923.9</c:v>
                </c:pt>
                <c:pt idx="38">
                  <c:v>3981.2</c:v>
                </c:pt>
                <c:pt idx="39">
                  <c:v>4054</c:v>
                </c:pt>
                <c:pt idx="40">
                  <c:v>4124.2</c:v>
                </c:pt>
                <c:pt idx="41">
                  <c:v>4150.5</c:v>
                </c:pt>
                <c:pt idx="42">
                  <c:v>4290</c:v>
                </c:pt>
                <c:pt idx="43">
                  <c:v>4362.2</c:v>
                </c:pt>
                <c:pt idx="44">
                  <c:v>4391.8</c:v>
                </c:pt>
                <c:pt idx="45">
                  <c:v>4348.8</c:v>
                </c:pt>
                <c:pt idx="46">
                  <c:v>4363.6000000000004</c:v>
                </c:pt>
                <c:pt idx="47">
                  <c:v>4392.1000000000004</c:v>
                </c:pt>
                <c:pt idx="48">
                  <c:v>4384.6000000000004</c:v>
                </c:pt>
                <c:pt idx="49">
                  <c:v>4414.1000000000004</c:v>
                </c:pt>
                <c:pt idx="50">
                  <c:v>4487.3</c:v>
                </c:pt>
                <c:pt idx="51">
                  <c:v>4510.3</c:v>
                </c:pt>
                <c:pt idx="52">
                  <c:v>4559.3999999999996</c:v>
                </c:pt>
                <c:pt idx="53">
                  <c:v>4556.6000000000004</c:v>
                </c:pt>
                <c:pt idx="54">
                  <c:v>4575.1000000000004</c:v>
                </c:pt>
                <c:pt idx="55">
                  <c:v>4585</c:v>
                </c:pt>
                <c:pt idx="56">
                  <c:v>4569.8999999999996</c:v>
                </c:pt>
                <c:pt idx="57">
                  <c:v>4626.1000000000004</c:v>
                </c:pt>
                <c:pt idx="58">
                  <c:v>4602.3</c:v>
                </c:pt>
                <c:pt idx="59">
                  <c:v>4663.8999999999996</c:v>
                </c:pt>
                <c:pt idx="60">
                  <c:v>4763.5</c:v>
                </c:pt>
                <c:pt idx="61">
                  <c:v>4815</c:v>
                </c:pt>
                <c:pt idx="62">
                  <c:v>4772.2</c:v>
                </c:pt>
                <c:pt idx="63">
                  <c:v>4815.7</c:v>
                </c:pt>
                <c:pt idx="64">
                  <c:v>4840.2</c:v>
                </c:pt>
                <c:pt idx="65">
                  <c:v>4837.7</c:v>
                </c:pt>
                <c:pt idx="66">
                  <c:v>4834.8999999999996</c:v>
                </c:pt>
                <c:pt idx="67">
                  <c:v>4882.6000000000004</c:v>
                </c:pt>
                <c:pt idx="68">
                  <c:v>4988.8999999999996</c:v>
                </c:pt>
                <c:pt idx="69">
                  <c:v>5123.3999999999996</c:v>
                </c:pt>
                <c:pt idx="70">
                  <c:v>5058.5</c:v>
                </c:pt>
                <c:pt idx="71">
                  <c:v>5086.3</c:v>
                </c:pt>
                <c:pt idx="72">
                  <c:v>4900.2</c:v>
                </c:pt>
                <c:pt idx="73">
                  <c:v>4701.7</c:v>
                </c:pt>
                <c:pt idx="74">
                  <c:v>4654.6000000000004</c:v>
                </c:pt>
                <c:pt idx="75">
                  <c:v>4632.1000000000004</c:v>
                </c:pt>
                <c:pt idx="76">
                  <c:v>4668.7</c:v>
                </c:pt>
                <c:pt idx="77">
                  <c:v>4675.5</c:v>
                </c:pt>
                <c:pt idx="78">
                  <c:v>4690.6000000000004</c:v>
                </c:pt>
                <c:pt idx="79">
                  <c:v>4698</c:v>
                </c:pt>
                <c:pt idx="80">
                  <c:v>4747.2</c:v>
                </c:pt>
                <c:pt idx="81">
                  <c:v>4809.3</c:v>
                </c:pt>
                <c:pt idx="82">
                  <c:v>4895.8</c:v>
                </c:pt>
                <c:pt idx="83">
                  <c:v>4938.3</c:v>
                </c:pt>
                <c:pt idx="84">
                  <c:v>5056.3999999999996</c:v>
                </c:pt>
                <c:pt idx="85">
                  <c:v>5134.8</c:v>
                </c:pt>
                <c:pt idx="86">
                  <c:v>5223.2</c:v>
                </c:pt>
                <c:pt idx="87">
                  <c:v>5255.4</c:v>
                </c:pt>
                <c:pt idx="88">
                  <c:v>5417.2</c:v>
                </c:pt>
                <c:pt idx="89">
                  <c:v>5529.5</c:v>
                </c:pt>
                <c:pt idx="90">
                  <c:v>5602.4</c:v>
                </c:pt>
                <c:pt idx="91">
                  <c:v>5758.9</c:v>
                </c:pt>
                <c:pt idx="92">
                  <c:v>5979.4</c:v>
                </c:pt>
                <c:pt idx="93">
                  <c:v>6192.6</c:v>
                </c:pt>
                <c:pt idx="94">
                  <c:v>6377.9</c:v>
                </c:pt>
                <c:pt idx="95">
                  <c:v>6483.8</c:v>
                </c:pt>
              </c:numCache>
            </c:numRef>
          </c:val>
          <c:smooth val="0"/>
          <c:extLst>
            <c:ext xmlns:c16="http://schemas.microsoft.com/office/drawing/2014/chart" uri="{C3380CC4-5D6E-409C-BE32-E72D297353CC}">
              <c16:uniqueId val="{00000000-B947-4BF5-A65F-131CD8FCE223}"/>
            </c:ext>
          </c:extLst>
        </c:ser>
        <c:dLbls>
          <c:showLegendKey val="0"/>
          <c:showVal val="0"/>
          <c:showCatName val="0"/>
          <c:showSerName val="0"/>
          <c:showPercent val="0"/>
          <c:showBubbleSize val="0"/>
        </c:dLbls>
        <c:marker val="1"/>
        <c:smooth val="0"/>
        <c:axId val="2113241839"/>
        <c:axId val="2113242255"/>
      </c:lineChart>
      <c:lineChart>
        <c:grouping val="standard"/>
        <c:varyColors val="0"/>
        <c:ser>
          <c:idx val="0"/>
          <c:order val="0"/>
          <c:tx>
            <c:strRef>
              <c:f>'Rapor Verisi'!$U$1</c:f>
              <c:strCache>
                <c:ptCount val="1"/>
                <c:pt idx="0">
                  <c:v>Konut Birim Fiyatı (USD/M2)</c:v>
                </c:pt>
              </c:strCache>
            </c:strRef>
          </c:tx>
          <c:spPr>
            <a:ln w="28575" cap="rnd">
              <a:solidFill>
                <a:srgbClr val="25B98B"/>
              </a:solidFill>
              <a:round/>
            </a:ln>
            <a:effectLst/>
          </c:spPr>
          <c:marker>
            <c:symbol val="none"/>
          </c:marker>
          <c:cat>
            <c:numRef>
              <c:f>'Rapor Verisi'!$T$2:$T$97</c:f>
              <c:numCache>
                <c:formatCode>mmm\-yy</c:formatCode>
                <c:ptCount val="96"/>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pt idx="60">
                  <c:v>43101</c:v>
                </c:pt>
                <c:pt idx="61">
                  <c:v>43132</c:v>
                </c:pt>
                <c:pt idx="62">
                  <c:v>43160</c:v>
                </c:pt>
                <c:pt idx="63">
                  <c:v>43191</c:v>
                </c:pt>
                <c:pt idx="64">
                  <c:v>43221</c:v>
                </c:pt>
                <c:pt idx="65">
                  <c:v>43252</c:v>
                </c:pt>
                <c:pt idx="66">
                  <c:v>43282</c:v>
                </c:pt>
                <c:pt idx="67">
                  <c:v>43313</c:v>
                </c:pt>
                <c:pt idx="68">
                  <c:v>43344</c:v>
                </c:pt>
                <c:pt idx="69">
                  <c:v>43374</c:v>
                </c:pt>
                <c:pt idx="70">
                  <c:v>43405</c:v>
                </c:pt>
                <c:pt idx="71">
                  <c:v>43435</c:v>
                </c:pt>
                <c:pt idx="72">
                  <c:v>43466</c:v>
                </c:pt>
                <c:pt idx="73">
                  <c:v>43497</c:v>
                </c:pt>
                <c:pt idx="74">
                  <c:v>43525</c:v>
                </c:pt>
                <c:pt idx="75">
                  <c:v>43556</c:v>
                </c:pt>
                <c:pt idx="76">
                  <c:v>43586</c:v>
                </c:pt>
                <c:pt idx="77">
                  <c:v>43617</c:v>
                </c:pt>
                <c:pt idx="78">
                  <c:v>43647</c:v>
                </c:pt>
                <c:pt idx="79">
                  <c:v>43678</c:v>
                </c:pt>
                <c:pt idx="80">
                  <c:v>43709</c:v>
                </c:pt>
                <c:pt idx="81">
                  <c:v>43739</c:v>
                </c:pt>
                <c:pt idx="82">
                  <c:v>43770</c:v>
                </c:pt>
                <c:pt idx="83">
                  <c:v>43800</c:v>
                </c:pt>
                <c:pt idx="84">
                  <c:v>43831</c:v>
                </c:pt>
                <c:pt idx="85">
                  <c:v>43862</c:v>
                </c:pt>
                <c:pt idx="86">
                  <c:v>43891</c:v>
                </c:pt>
                <c:pt idx="87">
                  <c:v>43922</c:v>
                </c:pt>
                <c:pt idx="88">
                  <c:v>43952</c:v>
                </c:pt>
                <c:pt idx="89">
                  <c:v>43983</c:v>
                </c:pt>
                <c:pt idx="90">
                  <c:v>44013</c:v>
                </c:pt>
                <c:pt idx="91">
                  <c:v>44044</c:v>
                </c:pt>
                <c:pt idx="92">
                  <c:v>44075</c:v>
                </c:pt>
                <c:pt idx="93">
                  <c:v>44105</c:v>
                </c:pt>
                <c:pt idx="94">
                  <c:v>44136</c:v>
                </c:pt>
                <c:pt idx="95">
                  <c:v>44166</c:v>
                </c:pt>
              </c:numCache>
            </c:numRef>
          </c:cat>
          <c:val>
            <c:numRef>
              <c:f>'Rapor Verisi'!$U$2:$U$97</c:f>
              <c:numCache>
                <c:formatCode>0</c:formatCode>
                <c:ptCount val="96"/>
                <c:pt idx="0">
                  <c:v>1167.2086644232675</c:v>
                </c:pt>
                <c:pt idx="1">
                  <c:v>1192.1938012916326</c:v>
                </c:pt>
                <c:pt idx="2">
                  <c:v>1198.1118978203526</c:v>
                </c:pt>
                <c:pt idx="3">
                  <c:v>1215.8945553639953</c:v>
                </c:pt>
                <c:pt idx="4">
                  <c:v>1215.5992216832469</c:v>
                </c:pt>
                <c:pt idx="5">
                  <c:v>1193.3867735470942</c:v>
                </c:pt>
                <c:pt idx="6">
                  <c:v>1190.218657006081</c:v>
                </c:pt>
                <c:pt idx="7">
                  <c:v>1185.5656929642976</c:v>
                </c:pt>
                <c:pt idx="8">
                  <c:v>1161.9613670133729</c:v>
                </c:pt>
                <c:pt idx="9">
                  <c:v>1201.4959088399178</c:v>
                </c:pt>
                <c:pt idx="10">
                  <c:v>1222.6230480332081</c:v>
                </c:pt>
                <c:pt idx="11">
                  <c:v>1204.6221445391207</c:v>
                </c:pt>
                <c:pt idx="12">
                  <c:v>1110.5302296234536</c:v>
                </c:pt>
                <c:pt idx="13">
                  <c:v>1123.7132020949973</c:v>
                </c:pt>
                <c:pt idx="14">
                  <c:v>1134.8319668438596</c:v>
                </c:pt>
                <c:pt idx="15">
                  <c:v>1221.1890673429136</c:v>
                </c:pt>
                <c:pt idx="16">
                  <c:v>1265.3031968270657</c:v>
                </c:pt>
                <c:pt idx="17">
                  <c:v>1285.0396675481677</c:v>
                </c:pt>
                <c:pt idx="18">
                  <c:v>1316.9857587475244</c:v>
                </c:pt>
                <c:pt idx="19">
                  <c:v>1308.251703333257</c:v>
                </c:pt>
                <c:pt idx="20">
                  <c:v>1311.2078346028295</c:v>
                </c:pt>
                <c:pt idx="21">
                  <c:v>1312.0976839869934</c:v>
                </c:pt>
                <c:pt idx="22">
                  <c:v>1354.0436571837538</c:v>
                </c:pt>
                <c:pt idx="23">
                  <c:v>1345.3433780980458</c:v>
                </c:pt>
                <c:pt idx="24">
                  <c:v>1371.524201853759</c:v>
                </c:pt>
                <c:pt idx="25">
                  <c:v>1338.5285260844796</c:v>
                </c:pt>
                <c:pt idx="26">
                  <c:v>1300.0019333758676</c:v>
                </c:pt>
                <c:pt idx="27">
                  <c:v>1293.9844943693058</c:v>
                </c:pt>
                <c:pt idx="28">
                  <c:v>1322.5976968095147</c:v>
                </c:pt>
                <c:pt idx="29">
                  <c:v>1310.8078118064805</c:v>
                </c:pt>
                <c:pt idx="30">
                  <c:v>1341.7993733894441</c:v>
                </c:pt>
                <c:pt idx="31">
                  <c:v>1269.104506434001</c:v>
                </c:pt>
                <c:pt idx="32">
                  <c:v>1247.8205896053769</c:v>
                </c:pt>
                <c:pt idx="33">
                  <c:v>1330.0172182896497</c:v>
                </c:pt>
                <c:pt idx="34">
                  <c:v>1364.0001391836877</c:v>
                </c:pt>
                <c:pt idx="35">
                  <c:v>1344.6238676644348</c:v>
                </c:pt>
                <c:pt idx="36">
                  <c:v>1298.3353822640129</c:v>
                </c:pt>
                <c:pt idx="37">
                  <c:v>1333.1408089421916</c:v>
                </c:pt>
                <c:pt idx="38">
                  <c:v>1375.5312165290395</c:v>
                </c:pt>
                <c:pt idx="39">
                  <c:v>1428.8231769640151</c:v>
                </c:pt>
                <c:pt idx="40">
                  <c:v>1407.937185286336</c:v>
                </c:pt>
                <c:pt idx="41">
                  <c:v>1421.5988491574187</c:v>
                </c:pt>
                <c:pt idx="42">
                  <c:v>1449.2019255130481</c:v>
                </c:pt>
                <c:pt idx="43">
                  <c:v>1470.9581696481259</c:v>
                </c:pt>
                <c:pt idx="44">
                  <c:v>1482.3390431187242</c:v>
                </c:pt>
                <c:pt idx="45">
                  <c:v>1416.2243136744066</c:v>
                </c:pt>
                <c:pt idx="46">
                  <c:v>1334.2710371819962</c:v>
                </c:pt>
                <c:pt idx="47">
                  <c:v>1257.7425867327215</c:v>
                </c:pt>
                <c:pt idx="48">
                  <c:v>1172.9017588443792</c:v>
                </c:pt>
                <c:pt idx="49">
                  <c:v>1200.8869058954758</c:v>
                </c:pt>
                <c:pt idx="50">
                  <c:v>1225.3184604672119</c:v>
                </c:pt>
                <c:pt idx="51">
                  <c:v>1233.2996089797928</c:v>
                </c:pt>
                <c:pt idx="52">
                  <c:v>1278.1811555605393</c:v>
                </c:pt>
                <c:pt idx="53">
                  <c:v>1293.6984512300726</c:v>
                </c:pt>
                <c:pt idx="54">
                  <c:v>1295.4201175054861</c:v>
                </c:pt>
                <c:pt idx="55">
                  <c:v>1304.1685036906404</c:v>
                </c:pt>
                <c:pt idx="56">
                  <c:v>1316.5187831297533</c:v>
                </c:pt>
                <c:pt idx="57">
                  <c:v>1261.9619182715917</c:v>
                </c:pt>
                <c:pt idx="58">
                  <c:v>1184.6332046332047</c:v>
                </c:pt>
                <c:pt idx="59">
                  <c:v>1211.0408579255545</c:v>
                </c:pt>
                <c:pt idx="60">
                  <c:v>1259.7519371644673</c:v>
                </c:pt>
                <c:pt idx="61">
                  <c:v>1273.3379171735335</c:v>
                </c:pt>
                <c:pt idx="62">
                  <c:v>1228.5552466275356</c:v>
                </c:pt>
                <c:pt idx="63">
                  <c:v>1186.819957364484</c:v>
                </c:pt>
                <c:pt idx="64">
                  <c:v>1095.5388062741899</c:v>
                </c:pt>
                <c:pt idx="65">
                  <c:v>1024.1444645560107</c:v>
                </c:pt>
                <c:pt idx="66">
                  <c:v>1017.3810575931653</c:v>
                </c:pt>
                <c:pt idx="67">
                  <c:v>851.31683332316254</c:v>
                </c:pt>
                <c:pt idx="68">
                  <c:v>782.86727552333423</c:v>
                </c:pt>
                <c:pt idx="69">
                  <c:v>873.60712062953451</c:v>
                </c:pt>
                <c:pt idx="70">
                  <c:v>940.53008822408356</c:v>
                </c:pt>
                <c:pt idx="71">
                  <c:v>957.7096160726054</c:v>
                </c:pt>
                <c:pt idx="72">
                  <c:v>911.79542784550495</c:v>
                </c:pt>
                <c:pt idx="73">
                  <c:v>892.70651919550653</c:v>
                </c:pt>
                <c:pt idx="74">
                  <c:v>854.55045367060393</c:v>
                </c:pt>
                <c:pt idx="75">
                  <c:v>806.8541975469409</c:v>
                </c:pt>
                <c:pt idx="76">
                  <c:v>771.06116493884952</c:v>
                </c:pt>
                <c:pt idx="77">
                  <c:v>803.74166324121074</c:v>
                </c:pt>
                <c:pt idx="78">
                  <c:v>826.20458077361991</c:v>
                </c:pt>
                <c:pt idx="79">
                  <c:v>834.48090410978784</c:v>
                </c:pt>
                <c:pt idx="80">
                  <c:v>830.22865366165752</c:v>
                </c:pt>
                <c:pt idx="81">
                  <c:v>830.65762770413232</c:v>
                </c:pt>
                <c:pt idx="82">
                  <c:v>853.46387286175946</c:v>
                </c:pt>
                <c:pt idx="83">
                  <c:v>845.17961970939086</c:v>
                </c:pt>
                <c:pt idx="84">
                  <c:v>853.61694943867644</c:v>
                </c:pt>
                <c:pt idx="85">
                  <c:v>848.74130150911583</c:v>
                </c:pt>
                <c:pt idx="86">
                  <c:v>826.44024205531662</c:v>
                </c:pt>
                <c:pt idx="87">
                  <c:v>770.01042719400823</c:v>
                </c:pt>
                <c:pt idx="88">
                  <c:v>778.53467850880975</c:v>
                </c:pt>
                <c:pt idx="89">
                  <c:v>811.37657353490135</c:v>
                </c:pt>
                <c:pt idx="90">
                  <c:v>817.32788593080977</c:v>
                </c:pt>
                <c:pt idx="91">
                  <c:v>793.37351472360933</c:v>
                </c:pt>
                <c:pt idx="92">
                  <c:v>795.70965659953026</c:v>
                </c:pt>
                <c:pt idx="93">
                  <c:v>785.76322801674917</c:v>
                </c:pt>
                <c:pt idx="94">
                  <c:v>796.18255811050346</c:v>
                </c:pt>
                <c:pt idx="95">
                  <c:v>838.99017869851582</c:v>
                </c:pt>
              </c:numCache>
            </c:numRef>
          </c:val>
          <c:smooth val="0"/>
          <c:extLst>
            <c:ext xmlns:c16="http://schemas.microsoft.com/office/drawing/2014/chart" uri="{C3380CC4-5D6E-409C-BE32-E72D297353CC}">
              <c16:uniqueId val="{00000001-B947-4BF5-A65F-131CD8FCE223}"/>
            </c:ext>
          </c:extLst>
        </c:ser>
        <c:dLbls>
          <c:showLegendKey val="0"/>
          <c:showVal val="0"/>
          <c:showCatName val="0"/>
          <c:showSerName val="0"/>
          <c:showPercent val="0"/>
          <c:showBubbleSize val="0"/>
        </c:dLbls>
        <c:marker val="1"/>
        <c:smooth val="0"/>
        <c:axId val="2105584287"/>
        <c:axId val="1973114703"/>
      </c:lineChart>
      <c:dateAx>
        <c:axId val="2113241839"/>
        <c:scaling>
          <c:orientation val="minMax"/>
          <c:max val="44197"/>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113242255"/>
        <c:crosses val="autoZero"/>
        <c:auto val="1"/>
        <c:lblOffset val="100"/>
        <c:baseTimeUnit val="months"/>
        <c:majorUnit val="5"/>
        <c:majorTimeUnit val="months"/>
      </c:dateAx>
      <c:valAx>
        <c:axId val="2113242255"/>
        <c:scaling>
          <c:orientation val="minMax"/>
          <c:max val="7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113241839"/>
        <c:crosses val="autoZero"/>
        <c:crossBetween val="between"/>
      </c:valAx>
      <c:valAx>
        <c:axId val="1973114703"/>
        <c:scaling>
          <c:orientation val="minMax"/>
          <c:max val="350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105584287"/>
        <c:crosses val="max"/>
        <c:crossBetween val="between"/>
      </c:valAx>
      <c:dateAx>
        <c:axId val="2105584287"/>
        <c:scaling>
          <c:orientation val="minMax"/>
        </c:scaling>
        <c:delete val="1"/>
        <c:axPos val="b"/>
        <c:numFmt formatCode="mmm\-yy" sourceLinked="1"/>
        <c:majorTickMark val="out"/>
        <c:minorTickMark val="none"/>
        <c:tickLblPos val="nextTo"/>
        <c:crossAx val="1973114703"/>
        <c:crosses val="autoZero"/>
        <c:auto val="1"/>
        <c:lblOffset val="100"/>
        <c:baseTimeUnit val="months"/>
      </c:date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200" b="1" i="0" u="none" strike="noStrike" kern="1200" spc="0" baseline="0" dirty="0">
                <a:solidFill>
                  <a:schemeClr val="accent6"/>
                </a:solidFill>
                <a:latin typeface="+mn-lt"/>
                <a:ea typeface="+mn-ea"/>
                <a:cs typeface="+mn-cs"/>
              </a:rPr>
              <a:t>İSTANBUL: ARZ &amp; TALEP</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lineChart>
        <c:grouping val="standard"/>
        <c:varyColors val="0"/>
        <c:ser>
          <c:idx val="0"/>
          <c:order val="0"/>
          <c:tx>
            <c:strRef>
              <c:f>'Rapor Verisi'!$I$7</c:f>
              <c:strCache>
                <c:ptCount val="1"/>
                <c:pt idx="0">
                  <c:v>Yeni Daire Ruhsatları (Arz)</c:v>
                </c:pt>
              </c:strCache>
            </c:strRef>
          </c:tx>
          <c:spPr>
            <a:ln w="28575" cap="rnd">
              <a:solidFill>
                <a:srgbClr val="25B98B"/>
              </a:solidFill>
              <a:round/>
            </a:ln>
            <a:effectLst/>
          </c:spPr>
          <c:marker>
            <c:symbol val="none"/>
          </c:marker>
          <c:cat>
            <c:numRef>
              <c:f>'Rapor Verisi'!$H$8:$H$103</c:f>
              <c:numCache>
                <c:formatCode>mmm\-yy</c:formatCode>
                <c:ptCount val="96"/>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pt idx="60">
                  <c:v>43101</c:v>
                </c:pt>
                <c:pt idx="61">
                  <c:v>43132</c:v>
                </c:pt>
                <c:pt idx="62">
                  <c:v>43160</c:v>
                </c:pt>
                <c:pt idx="63">
                  <c:v>43191</c:v>
                </c:pt>
                <c:pt idx="64">
                  <c:v>43221</c:v>
                </c:pt>
                <c:pt idx="65">
                  <c:v>43252</c:v>
                </c:pt>
                <c:pt idx="66">
                  <c:v>43282</c:v>
                </c:pt>
                <c:pt idx="67">
                  <c:v>43313</c:v>
                </c:pt>
                <c:pt idx="68">
                  <c:v>43344</c:v>
                </c:pt>
                <c:pt idx="69">
                  <c:v>43374</c:v>
                </c:pt>
                <c:pt idx="70">
                  <c:v>43405</c:v>
                </c:pt>
                <c:pt idx="71">
                  <c:v>43435</c:v>
                </c:pt>
                <c:pt idx="72">
                  <c:v>43466</c:v>
                </c:pt>
                <c:pt idx="73">
                  <c:v>43497</c:v>
                </c:pt>
                <c:pt idx="74">
                  <c:v>43525</c:v>
                </c:pt>
                <c:pt idx="75">
                  <c:v>43556</c:v>
                </c:pt>
                <c:pt idx="76">
                  <c:v>43586</c:v>
                </c:pt>
                <c:pt idx="77">
                  <c:v>43617</c:v>
                </c:pt>
                <c:pt idx="78">
                  <c:v>43647</c:v>
                </c:pt>
                <c:pt idx="79">
                  <c:v>43678</c:v>
                </c:pt>
                <c:pt idx="80">
                  <c:v>43709</c:v>
                </c:pt>
                <c:pt idx="81">
                  <c:v>43739</c:v>
                </c:pt>
                <c:pt idx="82">
                  <c:v>43770</c:v>
                </c:pt>
                <c:pt idx="83">
                  <c:v>43800</c:v>
                </c:pt>
                <c:pt idx="84">
                  <c:v>43831</c:v>
                </c:pt>
                <c:pt idx="85">
                  <c:v>43862</c:v>
                </c:pt>
                <c:pt idx="86">
                  <c:v>43891</c:v>
                </c:pt>
                <c:pt idx="87">
                  <c:v>43922</c:v>
                </c:pt>
                <c:pt idx="88">
                  <c:v>43952</c:v>
                </c:pt>
                <c:pt idx="89">
                  <c:v>43983</c:v>
                </c:pt>
                <c:pt idx="90">
                  <c:v>44013</c:v>
                </c:pt>
                <c:pt idx="91">
                  <c:v>44044</c:v>
                </c:pt>
                <c:pt idx="92">
                  <c:v>44075</c:v>
                </c:pt>
                <c:pt idx="93">
                  <c:v>44105</c:v>
                </c:pt>
                <c:pt idx="94">
                  <c:v>44136</c:v>
                </c:pt>
                <c:pt idx="95">
                  <c:v>44166</c:v>
                </c:pt>
              </c:numCache>
            </c:numRef>
          </c:cat>
          <c:val>
            <c:numRef>
              <c:f>'Rapor Verisi'!$I$8:$I$103</c:f>
              <c:numCache>
                <c:formatCode>#,##0</c:formatCode>
                <c:ptCount val="96"/>
                <c:pt idx="0">
                  <c:v>8822</c:v>
                </c:pt>
                <c:pt idx="1">
                  <c:v>9486</c:v>
                </c:pt>
                <c:pt idx="2">
                  <c:v>13524</c:v>
                </c:pt>
                <c:pt idx="3">
                  <c:v>12295</c:v>
                </c:pt>
                <c:pt idx="4">
                  <c:v>19951</c:v>
                </c:pt>
                <c:pt idx="5">
                  <c:v>16485</c:v>
                </c:pt>
                <c:pt idx="6">
                  <c:v>14477</c:v>
                </c:pt>
                <c:pt idx="7">
                  <c:v>9762</c:v>
                </c:pt>
                <c:pt idx="8">
                  <c:v>13315</c:v>
                </c:pt>
                <c:pt idx="9">
                  <c:v>10254</c:v>
                </c:pt>
                <c:pt idx="10">
                  <c:v>12333</c:v>
                </c:pt>
                <c:pt idx="11">
                  <c:v>25810</c:v>
                </c:pt>
                <c:pt idx="12">
                  <c:v>15781</c:v>
                </c:pt>
                <c:pt idx="13">
                  <c:v>14720</c:v>
                </c:pt>
                <c:pt idx="14">
                  <c:v>26759</c:v>
                </c:pt>
                <c:pt idx="15">
                  <c:v>15672</c:v>
                </c:pt>
                <c:pt idx="16">
                  <c:v>19351</c:v>
                </c:pt>
                <c:pt idx="17">
                  <c:v>20864</c:v>
                </c:pt>
                <c:pt idx="18">
                  <c:v>18885</c:v>
                </c:pt>
                <c:pt idx="19">
                  <c:v>20413</c:v>
                </c:pt>
                <c:pt idx="20">
                  <c:v>19973</c:v>
                </c:pt>
                <c:pt idx="21">
                  <c:v>9638</c:v>
                </c:pt>
                <c:pt idx="22">
                  <c:v>14200</c:v>
                </c:pt>
                <c:pt idx="23">
                  <c:v>22699</c:v>
                </c:pt>
                <c:pt idx="24">
                  <c:v>12775</c:v>
                </c:pt>
                <c:pt idx="25">
                  <c:v>12995</c:v>
                </c:pt>
                <c:pt idx="26">
                  <c:v>22691</c:v>
                </c:pt>
                <c:pt idx="27">
                  <c:v>17231</c:v>
                </c:pt>
                <c:pt idx="28">
                  <c:v>18559</c:v>
                </c:pt>
                <c:pt idx="29">
                  <c:v>19388</c:v>
                </c:pt>
                <c:pt idx="30">
                  <c:v>14829</c:v>
                </c:pt>
                <c:pt idx="31">
                  <c:v>15311</c:v>
                </c:pt>
                <c:pt idx="32">
                  <c:v>13118</c:v>
                </c:pt>
                <c:pt idx="33">
                  <c:v>11932</c:v>
                </c:pt>
                <c:pt idx="34">
                  <c:v>17077</c:v>
                </c:pt>
                <c:pt idx="35">
                  <c:v>24456</c:v>
                </c:pt>
                <c:pt idx="36">
                  <c:v>27586</c:v>
                </c:pt>
                <c:pt idx="37">
                  <c:v>24640</c:v>
                </c:pt>
                <c:pt idx="38">
                  <c:v>18985</c:v>
                </c:pt>
                <c:pt idx="39">
                  <c:v>15634</c:v>
                </c:pt>
                <c:pt idx="40">
                  <c:v>15294</c:v>
                </c:pt>
                <c:pt idx="41">
                  <c:v>14469</c:v>
                </c:pt>
                <c:pt idx="42">
                  <c:v>10609</c:v>
                </c:pt>
                <c:pt idx="43">
                  <c:v>16000</c:v>
                </c:pt>
                <c:pt idx="44">
                  <c:v>14357</c:v>
                </c:pt>
                <c:pt idx="45">
                  <c:v>15564</c:v>
                </c:pt>
                <c:pt idx="46">
                  <c:v>18801</c:v>
                </c:pt>
                <c:pt idx="47">
                  <c:v>24566</c:v>
                </c:pt>
                <c:pt idx="48">
                  <c:v>18401</c:v>
                </c:pt>
                <c:pt idx="49">
                  <c:v>17077</c:v>
                </c:pt>
                <c:pt idx="50">
                  <c:v>19327</c:v>
                </c:pt>
                <c:pt idx="51">
                  <c:v>18029</c:v>
                </c:pt>
                <c:pt idx="52">
                  <c:v>16941</c:v>
                </c:pt>
                <c:pt idx="53">
                  <c:v>49490</c:v>
                </c:pt>
                <c:pt idx="54">
                  <c:v>16925</c:v>
                </c:pt>
                <c:pt idx="55">
                  <c:v>20039</c:v>
                </c:pt>
                <c:pt idx="56">
                  <c:v>78272</c:v>
                </c:pt>
                <c:pt idx="57">
                  <c:v>5125</c:v>
                </c:pt>
                <c:pt idx="58">
                  <c:v>3555</c:v>
                </c:pt>
                <c:pt idx="59">
                  <c:v>6059</c:v>
                </c:pt>
                <c:pt idx="60">
                  <c:v>6147</c:v>
                </c:pt>
                <c:pt idx="61">
                  <c:v>5111</c:v>
                </c:pt>
                <c:pt idx="62">
                  <c:v>8349</c:v>
                </c:pt>
                <c:pt idx="63">
                  <c:v>6570</c:v>
                </c:pt>
                <c:pt idx="64">
                  <c:v>8872</c:v>
                </c:pt>
                <c:pt idx="65">
                  <c:v>9518</c:v>
                </c:pt>
                <c:pt idx="66">
                  <c:v>9308</c:v>
                </c:pt>
                <c:pt idx="67">
                  <c:v>4999</c:v>
                </c:pt>
                <c:pt idx="68">
                  <c:v>5002</c:v>
                </c:pt>
                <c:pt idx="69">
                  <c:v>4785</c:v>
                </c:pt>
                <c:pt idx="70">
                  <c:v>4419</c:v>
                </c:pt>
                <c:pt idx="71">
                  <c:v>9167</c:v>
                </c:pt>
                <c:pt idx="72">
                  <c:v>4881</c:v>
                </c:pt>
                <c:pt idx="73">
                  <c:v>2601</c:v>
                </c:pt>
                <c:pt idx="74">
                  <c:v>6437</c:v>
                </c:pt>
                <c:pt idx="75">
                  <c:v>1948</c:v>
                </c:pt>
                <c:pt idx="76">
                  <c:v>2971</c:v>
                </c:pt>
                <c:pt idx="77">
                  <c:v>2003</c:v>
                </c:pt>
                <c:pt idx="78">
                  <c:v>2387</c:v>
                </c:pt>
                <c:pt idx="79">
                  <c:v>6651</c:v>
                </c:pt>
                <c:pt idx="80">
                  <c:v>3665</c:v>
                </c:pt>
                <c:pt idx="81">
                  <c:v>2185</c:v>
                </c:pt>
                <c:pt idx="82">
                  <c:v>7658</c:v>
                </c:pt>
                <c:pt idx="83">
                  <c:v>7269</c:v>
                </c:pt>
                <c:pt idx="84">
                  <c:v>3524</c:v>
                </c:pt>
                <c:pt idx="85">
                  <c:v>3790</c:v>
                </c:pt>
                <c:pt idx="86">
                  <c:v>6915</c:v>
                </c:pt>
                <c:pt idx="87">
                  <c:v>2743</c:v>
                </c:pt>
                <c:pt idx="88">
                  <c:v>3911</c:v>
                </c:pt>
                <c:pt idx="89">
                  <c:v>10878</c:v>
                </c:pt>
                <c:pt idx="90">
                  <c:v>9037</c:v>
                </c:pt>
                <c:pt idx="91">
                  <c:v>4063</c:v>
                </c:pt>
                <c:pt idx="92">
                  <c:v>5272</c:v>
                </c:pt>
                <c:pt idx="93">
                  <c:v>5160</c:v>
                </c:pt>
                <c:pt idx="94">
                  <c:v>5551</c:v>
                </c:pt>
                <c:pt idx="95">
                  <c:v>10355</c:v>
                </c:pt>
              </c:numCache>
            </c:numRef>
          </c:val>
          <c:smooth val="0"/>
          <c:extLst>
            <c:ext xmlns:c16="http://schemas.microsoft.com/office/drawing/2014/chart" uri="{C3380CC4-5D6E-409C-BE32-E72D297353CC}">
              <c16:uniqueId val="{00000000-BE15-4820-9A8A-E37C3B27BE07}"/>
            </c:ext>
          </c:extLst>
        </c:ser>
        <c:dLbls>
          <c:showLegendKey val="0"/>
          <c:showVal val="0"/>
          <c:showCatName val="0"/>
          <c:showSerName val="0"/>
          <c:showPercent val="0"/>
          <c:showBubbleSize val="0"/>
        </c:dLbls>
        <c:marker val="1"/>
        <c:smooth val="0"/>
        <c:axId val="384346927"/>
        <c:axId val="384337359"/>
      </c:lineChart>
      <c:lineChart>
        <c:grouping val="standard"/>
        <c:varyColors val="0"/>
        <c:ser>
          <c:idx val="1"/>
          <c:order val="1"/>
          <c:tx>
            <c:strRef>
              <c:f>'Rapor Verisi'!$J$7</c:f>
              <c:strCache>
                <c:ptCount val="1"/>
                <c:pt idx="0">
                  <c:v>Konut Satışları (Talep)</c:v>
                </c:pt>
              </c:strCache>
            </c:strRef>
          </c:tx>
          <c:spPr>
            <a:ln w="28575" cap="rnd">
              <a:solidFill>
                <a:srgbClr val="EC700A"/>
              </a:solidFill>
              <a:round/>
            </a:ln>
            <a:effectLst/>
          </c:spPr>
          <c:marker>
            <c:symbol val="none"/>
          </c:marker>
          <c:cat>
            <c:numRef>
              <c:f>'Rapor Verisi'!$H$8:$H$103</c:f>
              <c:numCache>
                <c:formatCode>mmm\-yy</c:formatCode>
                <c:ptCount val="96"/>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pt idx="60">
                  <c:v>43101</c:v>
                </c:pt>
                <c:pt idx="61">
                  <c:v>43132</c:v>
                </c:pt>
                <c:pt idx="62">
                  <c:v>43160</c:v>
                </c:pt>
                <c:pt idx="63">
                  <c:v>43191</c:v>
                </c:pt>
                <c:pt idx="64">
                  <c:v>43221</c:v>
                </c:pt>
                <c:pt idx="65">
                  <c:v>43252</c:v>
                </c:pt>
                <c:pt idx="66">
                  <c:v>43282</c:v>
                </c:pt>
                <c:pt idx="67">
                  <c:v>43313</c:v>
                </c:pt>
                <c:pt idx="68">
                  <c:v>43344</c:v>
                </c:pt>
                <c:pt idx="69">
                  <c:v>43374</c:v>
                </c:pt>
                <c:pt idx="70">
                  <c:v>43405</c:v>
                </c:pt>
                <c:pt idx="71">
                  <c:v>43435</c:v>
                </c:pt>
                <c:pt idx="72">
                  <c:v>43466</c:v>
                </c:pt>
                <c:pt idx="73">
                  <c:v>43497</c:v>
                </c:pt>
                <c:pt idx="74">
                  <c:v>43525</c:v>
                </c:pt>
                <c:pt idx="75">
                  <c:v>43556</c:v>
                </c:pt>
                <c:pt idx="76">
                  <c:v>43586</c:v>
                </c:pt>
                <c:pt idx="77">
                  <c:v>43617</c:v>
                </c:pt>
                <c:pt idx="78">
                  <c:v>43647</c:v>
                </c:pt>
                <c:pt idx="79">
                  <c:v>43678</c:v>
                </c:pt>
                <c:pt idx="80">
                  <c:v>43709</c:v>
                </c:pt>
                <c:pt idx="81">
                  <c:v>43739</c:v>
                </c:pt>
                <c:pt idx="82">
                  <c:v>43770</c:v>
                </c:pt>
                <c:pt idx="83">
                  <c:v>43800</c:v>
                </c:pt>
                <c:pt idx="84">
                  <c:v>43831</c:v>
                </c:pt>
                <c:pt idx="85">
                  <c:v>43862</c:v>
                </c:pt>
                <c:pt idx="86">
                  <c:v>43891</c:v>
                </c:pt>
                <c:pt idx="87">
                  <c:v>43922</c:v>
                </c:pt>
                <c:pt idx="88">
                  <c:v>43952</c:v>
                </c:pt>
                <c:pt idx="89">
                  <c:v>43983</c:v>
                </c:pt>
                <c:pt idx="90">
                  <c:v>44013</c:v>
                </c:pt>
                <c:pt idx="91">
                  <c:v>44044</c:v>
                </c:pt>
                <c:pt idx="92">
                  <c:v>44075</c:v>
                </c:pt>
                <c:pt idx="93">
                  <c:v>44105</c:v>
                </c:pt>
                <c:pt idx="94">
                  <c:v>44136</c:v>
                </c:pt>
                <c:pt idx="95">
                  <c:v>44166</c:v>
                </c:pt>
              </c:numCache>
            </c:numRef>
          </c:cat>
          <c:val>
            <c:numRef>
              <c:f>'Rapor Verisi'!$J$8:$J$103</c:f>
              <c:numCache>
                <c:formatCode>#,##0</c:formatCode>
                <c:ptCount val="96"/>
                <c:pt idx="0">
                  <c:v>18235</c:v>
                </c:pt>
                <c:pt idx="1">
                  <c:v>18971</c:v>
                </c:pt>
                <c:pt idx="2">
                  <c:v>21570</c:v>
                </c:pt>
                <c:pt idx="3">
                  <c:v>20791</c:v>
                </c:pt>
                <c:pt idx="4">
                  <c:v>22030</c:v>
                </c:pt>
                <c:pt idx="5">
                  <c:v>19357</c:v>
                </c:pt>
                <c:pt idx="6">
                  <c:v>20668</c:v>
                </c:pt>
                <c:pt idx="7">
                  <c:v>14930</c:v>
                </c:pt>
                <c:pt idx="8">
                  <c:v>18514</c:v>
                </c:pt>
                <c:pt idx="9">
                  <c:v>14866</c:v>
                </c:pt>
                <c:pt idx="10">
                  <c:v>20935</c:v>
                </c:pt>
                <c:pt idx="11">
                  <c:v>23922</c:v>
                </c:pt>
                <c:pt idx="12">
                  <c:v>17489</c:v>
                </c:pt>
                <c:pt idx="13">
                  <c:v>17121</c:v>
                </c:pt>
                <c:pt idx="14">
                  <c:v>17718</c:v>
                </c:pt>
                <c:pt idx="15">
                  <c:v>17130</c:v>
                </c:pt>
                <c:pt idx="16">
                  <c:v>17852</c:v>
                </c:pt>
                <c:pt idx="17">
                  <c:v>19252</c:v>
                </c:pt>
                <c:pt idx="18">
                  <c:v>17116</c:v>
                </c:pt>
                <c:pt idx="19">
                  <c:v>17349</c:v>
                </c:pt>
                <c:pt idx="20">
                  <c:v>20923</c:v>
                </c:pt>
                <c:pt idx="21">
                  <c:v>17240</c:v>
                </c:pt>
                <c:pt idx="22">
                  <c:v>19566</c:v>
                </c:pt>
                <c:pt idx="23">
                  <c:v>26698</c:v>
                </c:pt>
                <c:pt idx="24">
                  <c:v>16587</c:v>
                </c:pt>
                <c:pt idx="25">
                  <c:v>17690</c:v>
                </c:pt>
                <c:pt idx="26">
                  <c:v>21911</c:v>
                </c:pt>
                <c:pt idx="27">
                  <c:v>23197</c:v>
                </c:pt>
                <c:pt idx="28">
                  <c:v>21576</c:v>
                </c:pt>
                <c:pt idx="29">
                  <c:v>21612</c:v>
                </c:pt>
                <c:pt idx="30">
                  <c:v>17182</c:v>
                </c:pt>
                <c:pt idx="31">
                  <c:v>18873</c:v>
                </c:pt>
                <c:pt idx="32">
                  <c:v>15994</c:v>
                </c:pt>
                <c:pt idx="33">
                  <c:v>18468</c:v>
                </c:pt>
                <c:pt idx="34">
                  <c:v>20082</c:v>
                </c:pt>
                <c:pt idx="35">
                  <c:v>26595</c:v>
                </c:pt>
                <c:pt idx="36">
                  <c:v>15526</c:v>
                </c:pt>
                <c:pt idx="37">
                  <c:v>18142</c:v>
                </c:pt>
                <c:pt idx="38">
                  <c:v>21993</c:v>
                </c:pt>
                <c:pt idx="39">
                  <c:v>19537</c:v>
                </c:pt>
                <c:pt idx="40">
                  <c:v>21638</c:v>
                </c:pt>
                <c:pt idx="41">
                  <c:v>20406</c:v>
                </c:pt>
                <c:pt idx="42">
                  <c:v>11903</c:v>
                </c:pt>
                <c:pt idx="43">
                  <c:v>17503</c:v>
                </c:pt>
                <c:pt idx="44">
                  <c:v>17040</c:v>
                </c:pt>
                <c:pt idx="45">
                  <c:v>21094</c:v>
                </c:pt>
                <c:pt idx="46">
                  <c:v>22499</c:v>
                </c:pt>
                <c:pt idx="47">
                  <c:v>25147</c:v>
                </c:pt>
                <c:pt idx="48">
                  <c:v>15807</c:v>
                </c:pt>
                <c:pt idx="49">
                  <c:v>17783</c:v>
                </c:pt>
                <c:pt idx="50">
                  <c:v>22443</c:v>
                </c:pt>
                <c:pt idx="51">
                  <c:v>20066</c:v>
                </c:pt>
                <c:pt idx="52">
                  <c:v>20287</c:v>
                </c:pt>
                <c:pt idx="53">
                  <c:v>17970</c:v>
                </c:pt>
                <c:pt idx="54">
                  <c:v>18083</c:v>
                </c:pt>
                <c:pt idx="55">
                  <c:v>18696</c:v>
                </c:pt>
                <c:pt idx="56">
                  <c:v>23471</c:v>
                </c:pt>
                <c:pt idx="57">
                  <c:v>20906</c:v>
                </c:pt>
                <c:pt idx="58">
                  <c:v>19939</c:v>
                </c:pt>
                <c:pt idx="59">
                  <c:v>22932</c:v>
                </c:pt>
                <c:pt idx="60">
                  <c:v>16336</c:v>
                </c:pt>
                <c:pt idx="61">
                  <c:v>16247</c:v>
                </c:pt>
                <c:pt idx="62">
                  <c:v>18714</c:v>
                </c:pt>
                <c:pt idx="63">
                  <c:v>17414</c:v>
                </c:pt>
                <c:pt idx="64">
                  <c:v>20061</c:v>
                </c:pt>
                <c:pt idx="65">
                  <c:v>20547</c:v>
                </c:pt>
                <c:pt idx="66">
                  <c:v>19503</c:v>
                </c:pt>
                <c:pt idx="67">
                  <c:v>15262</c:v>
                </c:pt>
                <c:pt idx="68">
                  <c:v>20216</c:v>
                </c:pt>
                <c:pt idx="69">
                  <c:v>27156</c:v>
                </c:pt>
                <c:pt idx="70">
                  <c:v>16058</c:v>
                </c:pt>
                <c:pt idx="71">
                  <c:v>26541</c:v>
                </c:pt>
                <c:pt idx="72">
                  <c:v>13455</c:v>
                </c:pt>
                <c:pt idx="73">
                  <c:v>14462</c:v>
                </c:pt>
                <c:pt idx="74">
                  <c:v>19140</c:v>
                </c:pt>
                <c:pt idx="75">
                  <c:v>17148</c:v>
                </c:pt>
                <c:pt idx="76">
                  <c:v>17296</c:v>
                </c:pt>
                <c:pt idx="77">
                  <c:v>10060</c:v>
                </c:pt>
                <c:pt idx="78">
                  <c:v>17276</c:v>
                </c:pt>
                <c:pt idx="79">
                  <c:v>15881</c:v>
                </c:pt>
                <c:pt idx="80">
                  <c:v>23265</c:v>
                </c:pt>
                <c:pt idx="81">
                  <c:v>24451</c:v>
                </c:pt>
                <c:pt idx="82">
                  <c:v>24924</c:v>
                </c:pt>
                <c:pt idx="83">
                  <c:v>40317</c:v>
                </c:pt>
                <c:pt idx="84">
                  <c:v>21251</c:v>
                </c:pt>
                <c:pt idx="85">
                  <c:v>22662</c:v>
                </c:pt>
                <c:pt idx="86">
                  <c:v>19846</c:v>
                </c:pt>
                <c:pt idx="87">
                  <c:v>6113</c:v>
                </c:pt>
                <c:pt idx="88">
                  <c:v>7640</c:v>
                </c:pt>
                <c:pt idx="89">
                  <c:v>28799</c:v>
                </c:pt>
                <c:pt idx="90">
                  <c:v>39432</c:v>
                </c:pt>
                <c:pt idx="91">
                  <c:v>30292</c:v>
                </c:pt>
                <c:pt idx="92">
                  <c:v>25399</c:v>
                </c:pt>
                <c:pt idx="93">
                  <c:v>22270</c:v>
                </c:pt>
                <c:pt idx="94">
                  <c:v>21158</c:v>
                </c:pt>
                <c:pt idx="95">
                  <c:v>20236</c:v>
                </c:pt>
              </c:numCache>
            </c:numRef>
          </c:val>
          <c:smooth val="0"/>
          <c:extLst>
            <c:ext xmlns:c16="http://schemas.microsoft.com/office/drawing/2014/chart" uri="{C3380CC4-5D6E-409C-BE32-E72D297353CC}">
              <c16:uniqueId val="{00000001-BE15-4820-9A8A-E37C3B27BE07}"/>
            </c:ext>
          </c:extLst>
        </c:ser>
        <c:dLbls>
          <c:showLegendKey val="0"/>
          <c:showVal val="0"/>
          <c:showCatName val="0"/>
          <c:showSerName val="0"/>
          <c:showPercent val="0"/>
          <c:showBubbleSize val="0"/>
        </c:dLbls>
        <c:marker val="1"/>
        <c:smooth val="0"/>
        <c:axId val="513037775"/>
        <c:axId val="513038191"/>
      </c:lineChart>
      <c:dateAx>
        <c:axId val="384346927"/>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384337359"/>
        <c:crosses val="autoZero"/>
        <c:auto val="1"/>
        <c:lblOffset val="100"/>
        <c:baseTimeUnit val="months"/>
      </c:dateAx>
      <c:valAx>
        <c:axId val="384337359"/>
        <c:scaling>
          <c:orientation val="minMax"/>
          <c:max val="1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384346927"/>
        <c:crosses val="autoZero"/>
        <c:crossBetween val="between"/>
      </c:valAx>
      <c:valAx>
        <c:axId val="513038191"/>
        <c:scaling>
          <c:orientation val="minMax"/>
          <c:max val="10000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513037775"/>
        <c:crosses val="max"/>
        <c:crossBetween val="between"/>
        <c:majorUnit val="10000"/>
      </c:valAx>
      <c:dateAx>
        <c:axId val="513037775"/>
        <c:scaling>
          <c:orientation val="minMax"/>
        </c:scaling>
        <c:delete val="1"/>
        <c:axPos val="b"/>
        <c:numFmt formatCode="mmm\-yy" sourceLinked="1"/>
        <c:majorTickMark val="out"/>
        <c:minorTickMark val="none"/>
        <c:tickLblPos val="nextTo"/>
        <c:crossAx val="513038191"/>
        <c:crosses val="autoZero"/>
        <c:auto val="1"/>
        <c:lblOffset val="100"/>
        <c:baseTimeUnit val="months"/>
      </c:date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200" b="1" i="0" u="none" strike="noStrike" kern="1200" spc="0" baseline="0" dirty="0">
                <a:solidFill>
                  <a:schemeClr val="accent6"/>
                </a:solidFill>
                <a:latin typeface="+mn-lt"/>
                <a:ea typeface="+mn-ea"/>
                <a:cs typeface="+mn-cs"/>
              </a:rPr>
              <a:t>İSTANBUL: </a:t>
            </a:r>
            <a:r>
              <a:rPr lang="tr-TR" sz="1200" b="1" i="0" u="none" strike="noStrike" kern="1200" spc="0" baseline="0" dirty="0" smtClean="0">
                <a:solidFill>
                  <a:schemeClr val="accent6"/>
                </a:solidFill>
                <a:latin typeface="+mn-lt"/>
                <a:ea typeface="+mn-ea"/>
                <a:cs typeface="+mn-cs"/>
              </a:rPr>
              <a:t>KONUT SATIŞLARININ GELİŞİMİ</a:t>
            </a:r>
            <a:endParaRPr lang="tr-TR" sz="1200" b="1" i="0" u="none" strike="noStrike" kern="1200" spc="0" baseline="0" dirty="0">
              <a:solidFill>
                <a:schemeClr val="accent6"/>
              </a:solidFill>
              <a:latin typeface="+mn-lt"/>
              <a:ea typeface="+mn-ea"/>
              <a:cs typeface="+mn-cs"/>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2"/>
          <c:order val="2"/>
          <c:tx>
            <c:strRef>
              <c:f>'Rapor Verisi'!$AJ$1</c:f>
              <c:strCache>
                <c:ptCount val="1"/>
                <c:pt idx="0">
                  <c:v>İKİNCİ EL/ İLK EL ORANI</c:v>
                </c:pt>
              </c:strCache>
            </c:strRef>
          </c:tx>
          <c:spPr>
            <a:solidFill>
              <a:schemeClr val="accent3"/>
            </a:solidFill>
            <a:ln>
              <a:noFill/>
            </a:ln>
            <a:effectLst/>
          </c:spPr>
          <c:invertIfNegative val="0"/>
          <c:cat>
            <c:numRef>
              <c:f>'Rapor Verisi'!$AF$2:$AF$98</c:f>
              <c:numCache>
                <c:formatCode>mmm\-yy</c:formatCode>
                <c:ptCount val="97"/>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pt idx="60">
                  <c:v>43101</c:v>
                </c:pt>
                <c:pt idx="61">
                  <c:v>43132</c:v>
                </c:pt>
                <c:pt idx="62">
                  <c:v>43160</c:v>
                </c:pt>
                <c:pt idx="63">
                  <c:v>43191</c:v>
                </c:pt>
                <c:pt idx="64">
                  <c:v>43221</c:v>
                </c:pt>
                <c:pt idx="65">
                  <c:v>43252</c:v>
                </c:pt>
                <c:pt idx="66">
                  <c:v>43282</c:v>
                </c:pt>
                <c:pt idx="67">
                  <c:v>43313</c:v>
                </c:pt>
                <c:pt idx="68">
                  <c:v>43344</c:v>
                </c:pt>
                <c:pt idx="69">
                  <c:v>43374</c:v>
                </c:pt>
                <c:pt idx="70">
                  <c:v>43405</c:v>
                </c:pt>
                <c:pt idx="71">
                  <c:v>43435</c:v>
                </c:pt>
                <c:pt idx="72">
                  <c:v>43466</c:v>
                </c:pt>
                <c:pt idx="73">
                  <c:v>43497</c:v>
                </c:pt>
                <c:pt idx="74">
                  <c:v>43525</c:v>
                </c:pt>
                <c:pt idx="75">
                  <c:v>43556</c:v>
                </c:pt>
                <c:pt idx="76">
                  <c:v>43586</c:v>
                </c:pt>
                <c:pt idx="77">
                  <c:v>43617</c:v>
                </c:pt>
                <c:pt idx="78">
                  <c:v>43647</c:v>
                </c:pt>
                <c:pt idx="79">
                  <c:v>43678</c:v>
                </c:pt>
                <c:pt idx="80">
                  <c:v>43709</c:v>
                </c:pt>
                <c:pt idx="81">
                  <c:v>43739</c:v>
                </c:pt>
                <c:pt idx="82">
                  <c:v>43770</c:v>
                </c:pt>
                <c:pt idx="83">
                  <c:v>43800</c:v>
                </c:pt>
                <c:pt idx="84">
                  <c:v>43831</c:v>
                </c:pt>
                <c:pt idx="85">
                  <c:v>43862</c:v>
                </c:pt>
                <c:pt idx="86">
                  <c:v>43891</c:v>
                </c:pt>
                <c:pt idx="87">
                  <c:v>43922</c:v>
                </c:pt>
                <c:pt idx="88">
                  <c:v>43952</c:v>
                </c:pt>
                <c:pt idx="89">
                  <c:v>43983</c:v>
                </c:pt>
                <c:pt idx="90">
                  <c:v>44013</c:v>
                </c:pt>
                <c:pt idx="91">
                  <c:v>44044</c:v>
                </c:pt>
                <c:pt idx="92">
                  <c:v>44075</c:v>
                </c:pt>
                <c:pt idx="93">
                  <c:v>44105</c:v>
                </c:pt>
                <c:pt idx="94">
                  <c:v>44136</c:v>
                </c:pt>
                <c:pt idx="95">
                  <c:v>44166</c:v>
                </c:pt>
                <c:pt idx="96">
                  <c:v>44197</c:v>
                </c:pt>
              </c:numCache>
            </c:numRef>
          </c:cat>
          <c:val>
            <c:numRef>
              <c:f>'Rapor Verisi'!$AJ$2:$AJ$98</c:f>
              <c:numCache>
                <c:formatCode>#,##0.00</c:formatCode>
                <c:ptCount val="97"/>
                <c:pt idx="0">
                  <c:v>1.1975174740901422</c:v>
                </c:pt>
                <c:pt idx="1">
                  <c:v>1.2920140147396399</c:v>
                </c:pt>
                <c:pt idx="2">
                  <c:v>1.2605323831481869</c:v>
                </c:pt>
                <c:pt idx="3">
                  <c:v>1.375842760827334</c:v>
                </c:pt>
                <c:pt idx="4">
                  <c:v>1.3508697044072138</c:v>
                </c:pt>
                <c:pt idx="5">
                  <c:v>1.3721813725490195</c:v>
                </c:pt>
                <c:pt idx="6">
                  <c:v>1.2878016382554793</c:v>
                </c:pt>
                <c:pt idx="7">
                  <c:v>1.1451149425287357</c:v>
                </c:pt>
                <c:pt idx="8">
                  <c:v>1.2778051181102361</c:v>
                </c:pt>
                <c:pt idx="9">
                  <c:v>1.2066201573400623</c:v>
                </c:pt>
                <c:pt idx="10">
                  <c:v>1.2090323942175794</c:v>
                </c:pt>
                <c:pt idx="11">
                  <c:v>1.1516459794927145</c:v>
                </c:pt>
                <c:pt idx="12">
                  <c:v>1.2879382522239664</c:v>
                </c:pt>
                <c:pt idx="13">
                  <c:v>1.1724400456794823</c:v>
                </c:pt>
                <c:pt idx="14">
                  <c:v>1.1515482695810564</c:v>
                </c:pt>
                <c:pt idx="15">
                  <c:v>1.2637769261266023</c:v>
                </c:pt>
                <c:pt idx="16">
                  <c:v>1.3163357986246269</c:v>
                </c:pt>
                <c:pt idx="17">
                  <c:v>1.0892023874118286</c:v>
                </c:pt>
                <c:pt idx="18">
                  <c:v>1.1619300239989896</c:v>
                </c:pt>
                <c:pt idx="19">
                  <c:v>1.1640264438069103</c:v>
                </c:pt>
                <c:pt idx="20">
                  <c:v>1.2147771779400869</c:v>
                </c:pt>
                <c:pt idx="21">
                  <c:v>1.1908755877493964</c:v>
                </c:pt>
                <c:pt idx="22">
                  <c:v>1.2163570457634798</c:v>
                </c:pt>
                <c:pt idx="23">
                  <c:v>1.1173764771195178</c:v>
                </c:pt>
                <c:pt idx="24">
                  <c:v>1.2743726861373921</c:v>
                </c:pt>
                <c:pt idx="25">
                  <c:v>1.2968060244092443</c:v>
                </c:pt>
                <c:pt idx="26">
                  <c:v>1.2339926590538337</c:v>
                </c:pt>
                <c:pt idx="27">
                  <c:v>1.1777131055200902</c:v>
                </c:pt>
                <c:pt idx="28">
                  <c:v>1.1057973843451103</c:v>
                </c:pt>
                <c:pt idx="29">
                  <c:v>1.214344262295082</c:v>
                </c:pt>
                <c:pt idx="30">
                  <c:v>1.2634698985640891</c:v>
                </c:pt>
                <c:pt idx="31">
                  <c:v>1.0808158765159868</c:v>
                </c:pt>
                <c:pt idx="32">
                  <c:v>1.1170086035737923</c:v>
                </c:pt>
                <c:pt idx="33">
                  <c:v>0.96761133603238869</c:v>
                </c:pt>
                <c:pt idx="34">
                  <c:v>1.0485565643170458</c:v>
                </c:pt>
                <c:pt idx="35">
                  <c:v>0.95192660550458719</c:v>
                </c:pt>
                <c:pt idx="36">
                  <c:v>1.2066515065378056</c:v>
                </c:pt>
                <c:pt idx="37">
                  <c:v>1.1918569530022955</c:v>
                </c:pt>
                <c:pt idx="38">
                  <c:v>1.1527995301487861</c:v>
                </c:pt>
                <c:pt idx="39">
                  <c:v>1.1897556601658821</c:v>
                </c:pt>
                <c:pt idx="40">
                  <c:v>0.9283486320292309</c:v>
                </c:pt>
                <c:pt idx="41">
                  <c:v>1.0653846153846154</c:v>
                </c:pt>
                <c:pt idx="42">
                  <c:v>1.1961254612546126</c:v>
                </c:pt>
                <c:pt idx="43">
                  <c:v>1.1413016882799119</c:v>
                </c:pt>
                <c:pt idx="44">
                  <c:v>1.1340012523481529</c:v>
                </c:pt>
                <c:pt idx="45">
                  <c:v>1.1102440976390555</c:v>
                </c:pt>
                <c:pt idx="46">
                  <c:v>1.0985915492957747</c:v>
                </c:pt>
                <c:pt idx="47">
                  <c:v>1.0156300096184674</c:v>
                </c:pt>
                <c:pt idx="48">
                  <c:v>1.0333161821456136</c:v>
                </c:pt>
                <c:pt idx="49">
                  <c:v>1.0886774723984027</c:v>
                </c:pt>
                <c:pt idx="50">
                  <c:v>1.2506016847172081</c:v>
                </c:pt>
                <c:pt idx="51">
                  <c:v>1.139232409381663</c:v>
                </c:pt>
                <c:pt idx="52">
                  <c:v>1.2222587358965933</c:v>
                </c:pt>
                <c:pt idx="53">
                  <c:v>1.0760166358595193</c:v>
                </c:pt>
                <c:pt idx="54">
                  <c:v>1.1209242317616701</c:v>
                </c:pt>
                <c:pt idx="55">
                  <c:v>1.0563132424109107</c:v>
                </c:pt>
                <c:pt idx="56">
                  <c:v>0.84956658786446015</c:v>
                </c:pt>
                <c:pt idx="57">
                  <c:v>1.0255789167716307</c:v>
                </c:pt>
                <c:pt idx="58">
                  <c:v>1.1753218415884792</c:v>
                </c:pt>
                <c:pt idx="59">
                  <c:v>0.9920083391243919</c:v>
                </c:pt>
                <c:pt idx="60">
                  <c:v>1.1804591564335292</c:v>
                </c:pt>
                <c:pt idx="61">
                  <c:v>1.164246703077128</c:v>
                </c:pt>
                <c:pt idx="62">
                  <c:v>1.1328926373375883</c:v>
                </c:pt>
                <c:pt idx="63">
                  <c:v>1.1597420315019225</c:v>
                </c:pt>
                <c:pt idx="64">
                  <c:v>1.1753415744957709</c:v>
                </c:pt>
                <c:pt idx="65">
                  <c:v>1.0706439584802983</c:v>
                </c:pt>
                <c:pt idx="66">
                  <c:v>1.1457806139289251</c:v>
                </c:pt>
                <c:pt idx="67">
                  <c:v>1.186219739292365</c:v>
                </c:pt>
                <c:pt idx="68">
                  <c:v>1.1277760235764656</c:v>
                </c:pt>
                <c:pt idx="69">
                  <c:v>0.94276720560881389</c:v>
                </c:pt>
                <c:pt idx="70">
                  <c:v>1.3015622760498782</c:v>
                </c:pt>
                <c:pt idx="71">
                  <c:v>0.93405232092108137</c:v>
                </c:pt>
                <c:pt idx="72">
                  <c:v>1.2354211663066954</c:v>
                </c:pt>
                <c:pt idx="73">
                  <c:v>1.272113118617439</c:v>
                </c:pt>
                <c:pt idx="74">
                  <c:v>1.2642848692771798</c:v>
                </c:pt>
                <c:pt idx="75">
                  <c:v>1.4299277313305938</c:v>
                </c:pt>
                <c:pt idx="76">
                  <c:v>1.34904250984653</c:v>
                </c:pt>
                <c:pt idx="77">
                  <c:v>1.6383425124573827</c:v>
                </c:pt>
                <c:pt idx="78">
                  <c:v>1.5750484423908182</c:v>
                </c:pt>
                <c:pt idx="79">
                  <c:v>1.6463922679553409</c:v>
                </c:pt>
                <c:pt idx="80">
                  <c:v>1.7872289445309693</c:v>
                </c:pt>
                <c:pt idx="81">
                  <c:v>1.720404984423676</c:v>
                </c:pt>
                <c:pt idx="82">
                  <c:v>1.9343065693430657</c:v>
                </c:pt>
                <c:pt idx="83">
                  <c:v>1.7292851340373681</c:v>
                </c:pt>
                <c:pt idx="84">
                  <c:v>2.220336414608274</c:v>
                </c:pt>
                <c:pt idx="85">
                  <c:v>2.0933660933660936</c:v>
                </c:pt>
                <c:pt idx="86">
                  <c:v>2.0821556142258113</c:v>
                </c:pt>
                <c:pt idx="87">
                  <c:v>2.02324431256182</c:v>
                </c:pt>
                <c:pt idx="88">
                  <c:v>2.0007855459544381</c:v>
                </c:pt>
                <c:pt idx="89">
                  <c:v>2.4895189628014056</c:v>
                </c:pt>
                <c:pt idx="90">
                  <c:v>2.7809953015629496</c:v>
                </c:pt>
                <c:pt idx="91">
                  <c:v>2.7383685054917932</c:v>
                </c:pt>
                <c:pt idx="92">
                  <c:v>2.5778278630793068</c:v>
                </c:pt>
                <c:pt idx="93">
                  <c:v>2.4791438837681614</c:v>
                </c:pt>
                <c:pt idx="94">
                  <c:v>2.4252873563218391</c:v>
                </c:pt>
                <c:pt idx="95">
                  <c:v>2.1663276482553591</c:v>
                </c:pt>
                <c:pt idx="96">
                  <c:v>2.6481580352375866</c:v>
                </c:pt>
              </c:numCache>
            </c:numRef>
          </c:val>
          <c:extLst>
            <c:ext xmlns:c16="http://schemas.microsoft.com/office/drawing/2014/chart" uri="{C3380CC4-5D6E-409C-BE32-E72D297353CC}">
              <c16:uniqueId val="{00000000-7591-4A3D-BAD2-A936516BB9A8}"/>
            </c:ext>
          </c:extLst>
        </c:ser>
        <c:dLbls>
          <c:showLegendKey val="0"/>
          <c:showVal val="0"/>
          <c:showCatName val="0"/>
          <c:showSerName val="0"/>
          <c:showPercent val="0"/>
          <c:showBubbleSize val="0"/>
        </c:dLbls>
        <c:gapWidth val="150"/>
        <c:axId val="2101840559"/>
        <c:axId val="2101833487"/>
      </c:barChart>
      <c:lineChart>
        <c:grouping val="standard"/>
        <c:varyColors val="0"/>
        <c:ser>
          <c:idx val="0"/>
          <c:order val="0"/>
          <c:tx>
            <c:strRef>
              <c:f>'Rapor Verisi'!$AH$1</c:f>
              <c:strCache>
                <c:ptCount val="1"/>
                <c:pt idx="0">
                  <c:v> İLK EL SATIŞLAR</c:v>
                </c:pt>
              </c:strCache>
            </c:strRef>
          </c:tx>
          <c:spPr>
            <a:ln w="28575" cap="rnd">
              <a:solidFill>
                <a:srgbClr val="25B98B"/>
              </a:solidFill>
              <a:round/>
            </a:ln>
            <a:effectLst/>
          </c:spPr>
          <c:marker>
            <c:symbol val="none"/>
          </c:marker>
          <c:cat>
            <c:numRef>
              <c:f>'Rapor Verisi'!$AF$2:$AF$98</c:f>
              <c:numCache>
                <c:formatCode>mmm\-yy</c:formatCode>
                <c:ptCount val="97"/>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pt idx="60">
                  <c:v>43101</c:v>
                </c:pt>
                <c:pt idx="61">
                  <c:v>43132</c:v>
                </c:pt>
                <c:pt idx="62">
                  <c:v>43160</c:v>
                </c:pt>
                <c:pt idx="63">
                  <c:v>43191</c:v>
                </c:pt>
                <c:pt idx="64">
                  <c:v>43221</c:v>
                </c:pt>
                <c:pt idx="65">
                  <c:v>43252</c:v>
                </c:pt>
                <c:pt idx="66">
                  <c:v>43282</c:v>
                </c:pt>
                <c:pt idx="67">
                  <c:v>43313</c:v>
                </c:pt>
                <c:pt idx="68">
                  <c:v>43344</c:v>
                </c:pt>
                <c:pt idx="69">
                  <c:v>43374</c:v>
                </c:pt>
                <c:pt idx="70">
                  <c:v>43405</c:v>
                </c:pt>
                <c:pt idx="71">
                  <c:v>43435</c:v>
                </c:pt>
                <c:pt idx="72">
                  <c:v>43466</c:v>
                </c:pt>
                <c:pt idx="73">
                  <c:v>43497</c:v>
                </c:pt>
                <c:pt idx="74">
                  <c:v>43525</c:v>
                </c:pt>
                <c:pt idx="75">
                  <c:v>43556</c:v>
                </c:pt>
                <c:pt idx="76">
                  <c:v>43586</c:v>
                </c:pt>
                <c:pt idx="77">
                  <c:v>43617</c:v>
                </c:pt>
                <c:pt idx="78">
                  <c:v>43647</c:v>
                </c:pt>
                <c:pt idx="79">
                  <c:v>43678</c:v>
                </c:pt>
                <c:pt idx="80">
                  <c:v>43709</c:v>
                </c:pt>
                <c:pt idx="81">
                  <c:v>43739</c:v>
                </c:pt>
                <c:pt idx="82">
                  <c:v>43770</c:v>
                </c:pt>
                <c:pt idx="83">
                  <c:v>43800</c:v>
                </c:pt>
                <c:pt idx="84">
                  <c:v>43831</c:v>
                </c:pt>
                <c:pt idx="85">
                  <c:v>43862</c:v>
                </c:pt>
                <c:pt idx="86">
                  <c:v>43891</c:v>
                </c:pt>
                <c:pt idx="87">
                  <c:v>43922</c:v>
                </c:pt>
                <c:pt idx="88">
                  <c:v>43952</c:v>
                </c:pt>
                <c:pt idx="89">
                  <c:v>43983</c:v>
                </c:pt>
                <c:pt idx="90">
                  <c:v>44013</c:v>
                </c:pt>
                <c:pt idx="91">
                  <c:v>44044</c:v>
                </c:pt>
                <c:pt idx="92">
                  <c:v>44075</c:v>
                </c:pt>
                <c:pt idx="93">
                  <c:v>44105</c:v>
                </c:pt>
                <c:pt idx="94">
                  <c:v>44136</c:v>
                </c:pt>
                <c:pt idx="95">
                  <c:v>44166</c:v>
                </c:pt>
                <c:pt idx="96">
                  <c:v>44197</c:v>
                </c:pt>
              </c:numCache>
            </c:numRef>
          </c:cat>
          <c:val>
            <c:numRef>
              <c:f>'Rapor Verisi'!$AH$2:$AH$98</c:f>
              <c:numCache>
                <c:formatCode>#,##0</c:formatCode>
                <c:ptCount val="97"/>
                <c:pt idx="0">
                  <c:v>8298</c:v>
                </c:pt>
                <c:pt idx="1">
                  <c:v>8277</c:v>
                </c:pt>
                <c:pt idx="2">
                  <c:v>9542</c:v>
                </c:pt>
                <c:pt idx="3">
                  <c:v>8751</c:v>
                </c:pt>
                <c:pt idx="4">
                  <c:v>9371</c:v>
                </c:pt>
                <c:pt idx="5">
                  <c:v>8160</c:v>
                </c:pt>
                <c:pt idx="6">
                  <c:v>9034</c:v>
                </c:pt>
                <c:pt idx="7">
                  <c:v>6960</c:v>
                </c:pt>
                <c:pt idx="8">
                  <c:v>8128</c:v>
                </c:pt>
                <c:pt idx="9">
                  <c:v>6737</c:v>
                </c:pt>
                <c:pt idx="10">
                  <c:v>9477</c:v>
                </c:pt>
                <c:pt idx="11">
                  <c:v>11118</c:v>
                </c:pt>
                <c:pt idx="12">
                  <c:v>7644</c:v>
                </c:pt>
                <c:pt idx="13">
                  <c:v>7881</c:v>
                </c:pt>
                <c:pt idx="14">
                  <c:v>8235</c:v>
                </c:pt>
                <c:pt idx="15">
                  <c:v>7567</c:v>
                </c:pt>
                <c:pt idx="16">
                  <c:v>7707</c:v>
                </c:pt>
                <c:pt idx="17">
                  <c:v>9215</c:v>
                </c:pt>
                <c:pt idx="18">
                  <c:v>7917</c:v>
                </c:pt>
                <c:pt idx="19">
                  <c:v>8017</c:v>
                </c:pt>
                <c:pt idx="20">
                  <c:v>9447</c:v>
                </c:pt>
                <c:pt idx="21">
                  <c:v>7869</c:v>
                </c:pt>
                <c:pt idx="22">
                  <c:v>8828</c:v>
                </c:pt>
                <c:pt idx="23">
                  <c:v>12609</c:v>
                </c:pt>
                <c:pt idx="24">
                  <c:v>7293</c:v>
                </c:pt>
                <c:pt idx="25">
                  <c:v>7702</c:v>
                </c:pt>
                <c:pt idx="26">
                  <c:v>9808</c:v>
                </c:pt>
                <c:pt idx="27">
                  <c:v>10652</c:v>
                </c:pt>
                <c:pt idx="28">
                  <c:v>10246</c:v>
                </c:pt>
                <c:pt idx="29">
                  <c:v>9760</c:v>
                </c:pt>
                <c:pt idx="30">
                  <c:v>7591</c:v>
                </c:pt>
                <c:pt idx="31">
                  <c:v>9070</c:v>
                </c:pt>
                <c:pt idx="32">
                  <c:v>7555</c:v>
                </c:pt>
                <c:pt idx="33">
                  <c:v>9386</c:v>
                </c:pt>
                <c:pt idx="34">
                  <c:v>9803</c:v>
                </c:pt>
                <c:pt idx="35">
                  <c:v>13625</c:v>
                </c:pt>
                <c:pt idx="36">
                  <c:v>7036</c:v>
                </c:pt>
                <c:pt idx="37">
                  <c:v>8277</c:v>
                </c:pt>
                <c:pt idx="38">
                  <c:v>10216</c:v>
                </c:pt>
                <c:pt idx="39">
                  <c:v>8922</c:v>
                </c:pt>
                <c:pt idx="40">
                  <c:v>11221</c:v>
                </c:pt>
                <c:pt idx="41">
                  <c:v>9880</c:v>
                </c:pt>
                <c:pt idx="42">
                  <c:v>5420</c:v>
                </c:pt>
                <c:pt idx="43">
                  <c:v>8174</c:v>
                </c:pt>
                <c:pt idx="44">
                  <c:v>7985</c:v>
                </c:pt>
                <c:pt idx="45">
                  <c:v>9996</c:v>
                </c:pt>
                <c:pt idx="46">
                  <c:v>10721</c:v>
                </c:pt>
                <c:pt idx="47">
                  <c:v>12476</c:v>
                </c:pt>
                <c:pt idx="48">
                  <c:v>7774</c:v>
                </c:pt>
                <c:pt idx="49">
                  <c:v>8514</c:v>
                </c:pt>
                <c:pt idx="50">
                  <c:v>9972</c:v>
                </c:pt>
                <c:pt idx="51">
                  <c:v>9380</c:v>
                </c:pt>
                <c:pt idx="52">
                  <c:v>9129</c:v>
                </c:pt>
                <c:pt idx="53">
                  <c:v>8656</c:v>
                </c:pt>
                <c:pt idx="54">
                  <c:v>8526</c:v>
                </c:pt>
                <c:pt idx="55">
                  <c:v>9092</c:v>
                </c:pt>
                <c:pt idx="56">
                  <c:v>12690</c:v>
                </c:pt>
                <c:pt idx="57">
                  <c:v>10321</c:v>
                </c:pt>
                <c:pt idx="58">
                  <c:v>9166</c:v>
                </c:pt>
                <c:pt idx="59">
                  <c:v>11512</c:v>
                </c:pt>
                <c:pt idx="60">
                  <c:v>7492</c:v>
                </c:pt>
                <c:pt idx="61">
                  <c:v>7507</c:v>
                </c:pt>
                <c:pt idx="62">
                  <c:v>8774</c:v>
                </c:pt>
                <c:pt idx="63">
                  <c:v>8063</c:v>
                </c:pt>
                <c:pt idx="64">
                  <c:v>9222</c:v>
                </c:pt>
                <c:pt idx="65">
                  <c:v>9923</c:v>
                </c:pt>
                <c:pt idx="66">
                  <c:v>9089</c:v>
                </c:pt>
                <c:pt idx="67">
                  <c:v>6981</c:v>
                </c:pt>
                <c:pt idx="68">
                  <c:v>9501</c:v>
                </c:pt>
                <c:pt idx="69">
                  <c:v>13978</c:v>
                </c:pt>
                <c:pt idx="70">
                  <c:v>6977</c:v>
                </c:pt>
                <c:pt idx="71">
                  <c:v>13723</c:v>
                </c:pt>
                <c:pt idx="72">
                  <c:v>6019</c:v>
                </c:pt>
                <c:pt idx="73">
                  <c:v>6365</c:v>
                </c:pt>
                <c:pt idx="74">
                  <c:v>8453</c:v>
                </c:pt>
                <c:pt idx="75">
                  <c:v>7057</c:v>
                </c:pt>
                <c:pt idx="76">
                  <c:v>7363</c:v>
                </c:pt>
                <c:pt idx="77">
                  <c:v>3813</c:v>
                </c:pt>
                <c:pt idx="78">
                  <c:v>6709</c:v>
                </c:pt>
                <c:pt idx="79">
                  <c:v>6001</c:v>
                </c:pt>
                <c:pt idx="80">
                  <c:v>8347</c:v>
                </c:pt>
                <c:pt idx="81">
                  <c:v>8988</c:v>
                </c:pt>
                <c:pt idx="82">
                  <c:v>8494</c:v>
                </c:pt>
                <c:pt idx="83">
                  <c:v>14772</c:v>
                </c:pt>
                <c:pt idx="84">
                  <c:v>6599</c:v>
                </c:pt>
                <c:pt idx="85">
                  <c:v>7326</c:v>
                </c:pt>
                <c:pt idx="86">
                  <c:v>6439</c:v>
                </c:pt>
                <c:pt idx="87">
                  <c:v>2022</c:v>
                </c:pt>
                <c:pt idx="88">
                  <c:v>2546</c:v>
                </c:pt>
                <c:pt idx="89">
                  <c:v>8253</c:v>
                </c:pt>
                <c:pt idx="90">
                  <c:v>10429</c:v>
                </c:pt>
                <c:pt idx="91">
                  <c:v>8103</c:v>
                </c:pt>
                <c:pt idx="92">
                  <c:v>7099</c:v>
                </c:pt>
                <c:pt idx="93">
                  <c:v>6401</c:v>
                </c:pt>
                <c:pt idx="94">
                  <c:v>6177</c:v>
                </c:pt>
                <c:pt idx="95">
                  <c:v>6391</c:v>
                </c:pt>
                <c:pt idx="96">
                  <c:v>3746</c:v>
                </c:pt>
              </c:numCache>
            </c:numRef>
          </c:val>
          <c:smooth val="0"/>
          <c:extLst>
            <c:ext xmlns:c16="http://schemas.microsoft.com/office/drawing/2014/chart" uri="{C3380CC4-5D6E-409C-BE32-E72D297353CC}">
              <c16:uniqueId val="{00000001-7591-4A3D-BAD2-A936516BB9A8}"/>
            </c:ext>
          </c:extLst>
        </c:ser>
        <c:ser>
          <c:idx val="1"/>
          <c:order val="1"/>
          <c:tx>
            <c:strRef>
              <c:f>'Rapor Verisi'!$AI$1</c:f>
              <c:strCache>
                <c:ptCount val="1"/>
                <c:pt idx="0">
                  <c:v>İKİNCİ EL SATIŞLAR</c:v>
                </c:pt>
              </c:strCache>
            </c:strRef>
          </c:tx>
          <c:spPr>
            <a:ln w="28575" cap="rnd">
              <a:solidFill>
                <a:srgbClr val="EC700A"/>
              </a:solidFill>
              <a:round/>
            </a:ln>
            <a:effectLst/>
          </c:spPr>
          <c:marker>
            <c:symbol val="none"/>
          </c:marker>
          <c:cat>
            <c:numRef>
              <c:f>'Rapor Verisi'!$AF$2:$AF$98</c:f>
              <c:numCache>
                <c:formatCode>mmm\-yy</c:formatCode>
                <c:ptCount val="97"/>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pt idx="60">
                  <c:v>43101</c:v>
                </c:pt>
                <c:pt idx="61">
                  <c:v>43132</c:v>
                </c:pt>
                <c:pt idx="62">
                  <c:v>43160</c:v>
                </c:pt>
                <c:pt idx="63">
                  <c:v>43191</c:v>
                </c:pt>
                <c:pt idx="64">
                  <c:v>43221</c:v>
                </c:pt>
                <c:pt idx="65">
                  <c:v>43252</c:v>
                </c:pt>
                <c:pt idx="66">
                  <c:v>43282</c:v>
                </c:pt>
                <c:pt idx="67">
                  <c:v>43313</c:v>
                </c:pt>
                <c:pt idx="68">
                  <c:v>43344</c:v>
                </c:pt>
                <c:pt idx="69">
                  <c:v>43374</c:v>
                </c:pt>
                <c:pt idx="70">
                  <c:v>43405</c:v>
                </c:pt>
                <c:pt idx="71">
                  <c:v>43435</c:v>
                </c:pt>
                <c:pt idx="72">
                  <c:v>43466</c:v>
                </c:pt>
                <c:pt idx="73">
                  <c:v>43497</c:v>
                </c:pt>
                <c:pt idx="74">
                  <c:v>43525</c:v>
                </c:pt>
                <c:pt idx="75">
                  <c:v>43556</c:v>
                </c:pt>
                <c:pt idx="76">
                  <c:v>43586</c:v>
                </c:pt>
                <c:pt idx="77">
                  <c:v>43617</c:v>
                </c:pt>
                <c:pt idx="78">
                  <c:v>43647</c:v>
                </c:pt>
                <c:pt idx="79">
                  <c:v>43678</c:v>
                </c:pt>
                <c:pt idx="80">
                  <c:v>43709</c:v>
                </c:pt>
                <c:pt idx="81">
                  <c:v>43739</c:v>
                </c:pt>
                <c:pt idx="82">
                  <c:v>43770</c:v>
                </c:pt>
                <c:pt idx="83">
                  <c:v>43800</c:v>
                </c:pt>
                <c:pt idx="84">
                  <c:v>43831</c:v>
                </c:pt>
                <c:pt idx="85">
                  <c:v>43862</c:v>
                </c:pt>
                <c:pt idx="86">
                  <c:v>43891</c:v>
                </c:pt>
                <c:pt idx="87">
                  <c:v>43922</c:v>
                </c:pt>
                <c:pt idx="88">
                  <c:v>43952</c:v>
                </c:pt>
                <c:pt idx="89">
                  <c:v>43983</c:v>
                </c:pt>
                <c:pt idx="90">
                  <c:v>44013</c:v>
                </c:pt>
                <c:pt idx="91">
                  <c:v>44044</c:v>
                </c:pt>
                <c:pt idx="92">
                  <c:v>44075</c:v>
                </c:pt>
                <c:pt idx="93">
                  <c:v>44105</c:v>
                </c:pt>
                <c:pt idx="94">
                  <c:v>44136</c:v>
                </c:pt>
                <c:pt idx="95">
                  <c:v>44166</c:v>
                </c:pt>
                <c:pt idx="96">
                  <c:v>44197</c:v>
                </c:pt>
              </c:numCache>
            </c:numRef>
          </c:cat>
          <c:val>
            <c:numRef>
              <c:f>'Rapor Verisi'!$AI$2:$AI$98</c:f>
              <c:numCache>
                <c:formatCode>#,##0</c:formatCode>
                <c:ptCount val="97"/>
                <c:pt idx="0">
                  <c:v>9937</c:v>
                </c:pt>
                <c:pt idx="1">
                  <c:v>10694</c:v>
                </c:pt>
                <c:pt idx="2">
                  <c:v>12028</c:v>
                </c:pt>
                <c:pt idx="3">
                  <c:v>12040</c:v>
                </c:pt>
                <c:pt idx="4">
                  <c:v>12659</c:v>
                </c:pt>
                <c:pt idx="5">
                  <c:v>11197</c:v>
                </c:pt>
                <c:pt idx="6">
                  <c:v>11634</c:v>
                </c:pt>
                <c:pt idx="7">
                  <c:v>7970</c:v>
                </c:pt>
                <c:pt idx="8">
                  <c:v>10386</c:v>
                </c:pt>
                <c:pt idx="9">
                  <c:v>8129</c:v>
                </c:pt>
                <c:pt idx="10">
                  <c:v>11458</c:v>
                </c:pt>
                <c:pt idx="11">
                  <c:v>12804</c:v>
                </c:pt>
                <c:pt idx="12">
                  <c:v>9845</c:v>
                </c:pt>
                <c:pt idx="13">
                  <c:v>9240</c:v>
                </c:pt>
                <c:pt idx="14">
                  <c:v>9483</c:v>
                </c:pt>
                <c:pt idx="15">
                  <c:v>9563</c:v>
                </c:pt>
                <c:pt idx="16">
                  <c:v>10145</c:v>
                </c:pt>
                <c:pt idx="17">
                  <c:v>10037</c:v>
                </c:pt>
                <c:pt idx="18">
                  <c:v>9199</c:v>
                </c:pt>
                <c:pt idx="19">
                  <c:v>9332</c:v>
                </c:pt>
                <c:pt idx="20">
                  <c:v>11476</c:v>
                </c:pt>
                <c:pt idx="21">
                  <c:v>9371</c:v>
                </c:pt>
                <c:pt idx="22">
                  <c:v>10738</c:v>
                </c:pt>
                <c:pt idx="23">
                  <c:v>14089</c:v>
                </c:pt>
                <c:pt idx="24">
                  <c:v>9294</c:v>
                </c:pt>
                <c:pt idx="25">
                  <c:v>9988</c:v>
                </c:pt>
                <c:pt idx="26">
                  <c:v>12103</c:v>
                </c:pt>
                <c:pt idx="27">
                  <c:v>12545</c:v>
                </c:pt>
                <c:pt idx="28">
                  <c:v>11330</c:v>
                </c:pt>
                <c:pt idx="29">
                  <c:v>11852</c:v>
                </c:pt>
                <c:pt idx="30">
                  <c:v>9591</c:v>
                </c:pt>
                <c:pt idx="31">
                  <c:v>9803</c:v>
                </c:pt>
                <c:pt idx="32">
                  <c:v>8439</c:v>
                </c:pt>
                <c:pt idx="33">
                  <c:v>9082</c:v>
                </c:pt>
                <c:pt idx="34">
                  <c:v>10279</c:v>
                </c:pt>
                <c:pt idx="35">
                  <c:v>12970</c:v>
                </c:pt>
                <c:pt idx="36">
                  <c:v>8490</c:v>
                </c:pt>
                <c:pt idx="37">
                  <c:v>9865</c:v>
                </c:pt>
                <c:pt idx="38">
                  <c:v>11777</c:v>
                </c:pt>
                <c:pt idx="39">
                  <c:v>10615</c:v>
                </c:pt>
                <c:pt idx="40">
                  <c:v>10417</c:v>
                </c:pt>
                <c:pt idx="41">
                  <c:v>10526</c:v>
                </c:pt>
                <c:pt idx="42">
                  <c:v>6483</c:v>
                </c:pt>
                <c:pt idx="43">
                  <c:v>9329</c:v>
                </c:pt>
                <c:pt idx="44">
                  <c:v>9055</c:v>
                </c:pt>
                <c:pt idx="45">
                  <c:v>11098</c:v>
                </c:pt>
                <c:pt idx="46">
                  <c:v>11778</c:v>
                </c:pt>
                <c:pt idx="47">
                  <c:v>12671</c:v>
                </c:pt>
                <c:pt idx="48">
                  <c:v>8033</c:v>
                </c:pt>
                <c:pt idx="49">
                  <c:v>9269</c:v>
                </c:pt>
                <c:pt idx="50">
                  <c:v>12471</c:v>
                </c:pt>
                <c:pt idx="51">
                  <c:v>10686</c:v>
                </c:pt>
                <c:pt idx="52">
                  <c:v>11158</c:v>
                </c:pt>
                <c:pt idx="53">
                  <c:v>9314</c:v>
                </c:pt>
                <c:pt idx="54">
                  <c:v>9557</c:v>
                </c:pt>
                <c:pt idx="55">
                  <c:v>9604</c:v>
                </c:pt>
                <c:pt idx="56">
                  <c:v>10781</c:v>
                </c:pt>
                <c:pt idx="57">
                  <c:v>10585</c:v>
                </c:pt>
                <c:pt idx="58">
                  <c:v>10773</c:v>
                </c:pt>
                <c:pt idx="59">
                  <c:v>11420</c:v>
                </c:pt>
                <c:pt idx="60">
                  <c:v>8844</c:v>
                </c:pt>
                <c:pt idx="61">
                  <c:v>8740</c:v>
                </c:pt>
                <c:pt idx="62">
                  <c:v>9940</c:v>
                </c:pt>
                <c:pt idx="63">
                  <c:v>9351</c:v>
                </c:pt>
                <c:pt idx="64">
                  <c:v>10839</c:v>
                </c:pt>
                <c:pt idx="65">
                  <c:v>10624</c:v>
                </c:pt>
                <c:pt idx="66">
                  <c:v>10414</c:v>
                </c:pt>
                <c:pt idx="67">
                  <c:v>8281</c:v>
                </c:pt>
                <c:pt idx="68">
                  <c:v>10715</c:v>
                </c:pt>
                <c:pt idx="69">
                  <c:v>13178</c:v>
                </c:pt>
                <c:pt idx="70">
                  <c:v>9081</c:v>
                </c:pt>
                <c:pt idx="71">
                  <c:v>12818</c:v>
                </c:pt>
                <c:pt idx="72">
                  <c:v>7436</c:v>
                </c:pt>
                <c:pt idx="73">
                  <c:v>8097</c:v>
                </c:pt>
                <c:pt idx="74">
                  <c:v>10687</c:v>
                </c:pt>
                <c:pt idx="75">
                  <c:v>10091</c:v>
                </c:pt>
                <c:pt idx="76">
                  <c:v>9933</c:v>
                </c:pt>
                <c:pt idx="77">
                  <c:v>6247</c:v>
                </c:pt>
                <c:pt idx="78">
                  <c:v>10567</c:v>
                </c:pt>
                <c:pt idx="79">
                  <c:v>9880</c:v>
                </c:pt>
                <c:pt idx="80">
                  <c:v>14918</c:v>
                </c:pt>
                <c:pt idx="81">
                  <c:v>15463</c:v>
                </c:pt>
                <c:pt idx="82">
                  <c:v>16430</c:v>
                </c:pt>
                <c:pt idx="83">
                  <c:v>25545</c:v>
                </c:pt>
                <c:pt idx="84">
                  <c:v>14652</c:v>
                </c:pt>
                <c:pt idx="85">
                  <c:v>15336</c:v>
                </c:pt>
                <c:pt idx="86">
                  <c:v>13407</c:v>
                </c:pt>
                <c:pt idx="87">
                  <c:v>4091</c:v>
                </c:pt>
                <c:pt idx="88">
                  <c:v>5094</c:v>
                </c:pt>
                <c:pt idx="89">
                  <c:v>20546</c:v>
                </c:pt>
                <c:pt idx="90">
                  <c:v>29003</c:v>
                </c:pt>
                <c:pt idx="91">
                  <c:v>22189</c:v>
                </c:pt>
                <c:pt idx="92">
                  <c:v>18300</c:v>
                </c:pt>
                <c:pt idx="93">
                  <c:v>15869</c:v>
                </c:pt>
                <c:pt idx="94">
                  <c:v>14981</c:v>
                </c:pt>
                <c:pt idx="95">
                  <c:v>13845</c:v>
                </c:pt>
                <c:pt idx="96">
                  <c:v>9920</c:v>
                </c:pt>
              </c:numCache>
            </c:numRef>
          </c:val>
          <c:smooth val="0"/>
          <c:extLst>
            <c:ext xmlns:c16="http://schemas.microsoft.com/office/drawing/2014/chart" uri="{C3380CC4-5D6E-409C-BE32-E72D297353CC}">
              <c16:uniqueId val="{00000002-7591-4A3D-BAD2-A936516BB9A8}"/>
            </c:ext>
          </c:extLst>
        </c:ser>
        <c:dLbls>
          <c:showLegendKey val="0"/>
          <c:showVal val="0"/>
          <c:showCatName val="0"/>
          <c:showSerName val="0"/>
          <c:showPercent val="0"/>
          <c:showBubbleSize val="0"/>
        </c:dLbls>
        <c:marker val="1"/>
        <c:smooth val="0"/>
        <c:axId val="137847247"/>
        <c:axId val="137868463"/>
      </c:lineChart>
      <c:dateAx>
        <c:axId val="137847247"/>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37868463"/>
        <c:crosses val="autoZero"/>
        <c:auto val="1"/>
        <c:lblOffset val="100"/>
        <c:baseTimeUnit val="months"/>
      </c:dateAx>
      <c:valAx>
        <c:axId val="1378684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37847247"/>
        <c:crosses val="autoZero"/>
        <c:crossBetween val="between"/>
      </c:valAx>
      <c:valAx>
        <c:axId val="2101833487"/>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2101840559"/>
        <c:crosses val="max"/>
        <c:crossBetween val="between"/>
      </c:valAx>
      <c:dateAx>
        <c:axId val="2101840559"/>
        <c:scaling>
          <c:orientation val="minMax"/>
        </c:scaling>
        <c:delete val="1"/>
        <c:axPos val="b"/>
        <c:numFmt formatCode="mmm\-yy" sourceLinked="1"/>
        <c:majorTickMark val="out"/>
        <c:minorTickMark val="none"/>
        <c:tickLblPos val="nextTo"/>
        <c:crossAx val="2101833487"/>
        <c:crosses val="autoZero"/>
        <c:auto val="1"/>
        <c:lblOffset val="100"/>
        <c:baseTimeUnit val="months"/>
      </c:date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200" b="1" i="0" u="none" strike="noStrike" kern="1200" spc="0" baseline="0" dirty="0">
                <a:solidFill>
                  <a:schemeClr val="accent6"/>
                </a:solidFill>
                <a:latin typeface="+mn-lt"/>
                <a:ea typeface="+mn-ea"/>
                <a:cs typeface="+mn-cs"/>
              </a:rPr>
              <a:t>İSTANBUL: TOPLAM KONUT SATIŞLARI</a:t>
            </a:r>
            <a:endParaRPr lang="en-US" sz="1200" b="1" i="0" u="none" strike="noStrike" kern="1200" spc="0" baseline="0" dirty="0">
              <a:solidFill>
                <a:schemeClr val="accent6"/>
              </a:solidFill>
              <a:latin typeface="+mn-lt"/>
              <a:ea typeface="+mn-ea"/>
              <a:cs typeface="+mn-cs"/>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0"/>
          <c:order val="0"/>
          <c:tx>
            <c:strRef>
              <c:f>'Rapor Verisi'!$AF$1</c:f>
              <c:strCache>
                <c:ptCount val="1"/>
                <c:pt idx="0">
                  <c:v>Toplam Satışlar</c:v>
                </c:pt>
              </c:strCache>
            </c:strRef>
          </c:tx>
          <c:spPr>
            <a:solidFill>
              <a:srgbClr val="25B98B"/>
            </a:solidFill>
            <a:ln>
              <a:noFill/>
            </a:ln>
            <a:effectLst/>
          </c:spPr>
          <c:invertIfNegative val="0"/>
          <c:cat>
            <c:numRef>
              <c:f>'Rapor Verisi'!$AE$2:$AE$98</c:f>
              <c:numCache>
                <c:formatCode>mmm\-yy</c:formatCode>
                <c:ptCount val="97"/>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pt idx="60">
                  <c:v>43101</c:v>
                </c:pt>
                <c:pt idx="61">
                  <c:v>43132</c:v>
                </c:pt>
                <c:pt idx="62">
                  <c:v>43160</c:v>
                </c:pt>
                <c:pt idx="63">
                  <c:v>43191</c:v>
                </c:pt>
                <c:pt idx="64">
                  <c:v>43221</c:v>
                </c:pt>
                <c:pt idx="65">
                  <c:v>43252</c:v>
                </c:pt>
                <c:pt idx="66">
                  <c:v>43282</c:v>
                </c:pt>
                <c:pt idx="67">
                  <c:v>43313</c:v>
                </c:pt>
                <c:pt idx="68">
                  <c:v>43344</c:v>
                </c:pt>
                <c:pt idx="69">
                  <c:v>43374</c:v>
                </c:pt>
                <c:pt idx="70">
                  <c:v>43405</c:v>
                </c:pt>
                <c:pt idx="71">
                  <c:v>43435</c:v>
                </c:pt>
                <c:pt idx="72">
                  <c:v>43466</c:v>
                </c:pt>
                <c:pt idx="73">
                  <c:v>43497</c:v>
                </c:pt>
                <c:pt idx="74">
                  <c:v>43525</c:v>
                </c:pt>
                <c:pt idx="75">
                  <c:v>43556</c:v>
                </c:pt>
                <c:pt idx="76">
                  <c:v>43586</c:v>
                </c:pt>
                <c:pt idx="77">
                  <c:v>43617</c:v>
                </c:pt>
                <c:pt idx="78">
                  <c:v>43647</c:v>
                </c:pt>
                <c:pt idx="79">
                  <c:v>43678</c:v>
                </c:pt>
                <c:pt idx="80">
                  <c:v>43709</c:v>
                </c:pt>
                <c:pt idx="81">
                  <c:v>43739</c:v>
                </c:pt>
                <c:pt idx="82">
                  <c:v>43770</c:v>
                </c:pt>
                <c:pt idx="83">
                  <c:v>43800</c:v>
                </c:pt>
                <c:pt idx="84">
                  <c:v>43831</c:v>
                </c:pt>
                <c:pt idx="85">
                  <c:v>43862</c:v>
                </c:pt>
                <c:pt idx="86">
                  <c:v>43891</c:v>
                </c:pt>
                <c:pt idx="87">
                  <c:v>43922</c:v>
                </c:pt>
                <c:pt idx="88">
                  <c:v>43952</c:v>
                </c:pt>
                <c:pt idx="89">
                  <c:v>43983</c:v>
                </c:pt>
                <c:pt idx="90">
                  <c:v>44013</c:v>
                </c:pt>
                <c:pt idx="91">
                  <c:v>44044</c:v>
                </c:pt>
                <c:pt idx="92">
                  <c:v>44075</c:v>
                </c:pt>
                <c:pt idx="93">
                  <c:v>44105</c:v>
                </c:pt>
                <c:pt idx="94">
                  <c:v>44136</c:v>
                </c:pt>
                <c:pt idx="95">
                  <c:v>44166</c:v>
                </c:pt>
                <c:pt idx="96">
                  <c:v>44197</c:v>
                </c:pt>
              </c:numCache>
            </c:numRef>
          </c:cat>
          <c:val>
            <c:numRef>
              <c:f>'Rapor Verisi'!$AF$2:$AF$98</c:f>
              <c:numCache>
                <c:formatCode>#,##0</c:formatCode>
                <c:ptCount val="97"/>
                <c:pt idx="0">
                  <c:v>18235</c:v>
                </c:pt>
                <c:pt idx="1">
                  <c:v>18971</c:v>
                </c:pt>
                <c:pt idx="2">
                  <c:v>21570</c:v>
                </c:pt>
                <c:pt idx="3">
                  <c:v>20791</c:v>
                </c:pt>
                <c:pt idx="4">
                  <c:v>22030</c:v>
                </c:pt>
                <c:pt idx="5">
                  <c:v>19357</c:v>
                </c:pt>
                <c:pt idx="6">
                  <c:v>20668</c:v>
                </c:pt>
                <c:pt idx="7">
                  <c:v>14930</c:v>
                </c:pt>
                <c:pt idx="8">
                  <c:v>18514</c:v>
                </c:pt>
                <c:pt idx="9">
                  <c:v>14866</c:v>
                </c:pt>
                <c:pt idx="10">
                  <c:v>20935</c:v>
                </c:pt>
                <c:pt idx="11">
                  <c:v>23922</c:v>
                </c:pt>
                <c:pt idx="12">
                  <c:v>17489</c:v>
                </c:pt>
                <c:pt idx="13">
                  <c:v>17121</c:v>
                </c:pt>
                <c:pt idx="14">
                  <c:v>17718</c:v>
                </c:pt>
                <c:pt idx="15">
                  <c:v>17130</c:v>
                </c:pt>
                <c:pt idx="16">
                  <c:v>17852</c:v>
                </c:pt>
                <c:pt idx="17">
                  <c:v>19252</c:v>
                </c:pt>
                <c:pt idx="18">
                  <c:v>17116</c:v>
                </c:pt>
                <c:pt idx="19">
                  <c:v>17349</c:v>
                </c:pt>
                <c:pt idx="20">
                  <c:v>20923</c:v>
                </c:pt>
                <c:pt idx="21">
                  <c:v>17240</c:v>
                </c:pt>
                <c:pt idx="22">
                  <c:v>19566</c:v>
                </c:pt>
                <c:pt idx="23">
                  <c:v>26698</c:v>
                </c:pt>
                <c:pt idx="24">
                  <c:v>16587</c:v>
                </c:pt>
                <c:pt idx="25">
                  <c:v>17690</c:v>
                </c:pt>
                <c:pt idx="26">
                  <c:v>21911</c:v>
                </c:pt>
                <c:pt idx="27">
                  <c:v>23197</c:v>
                </c:pt>
                <c:pt idx="28">
                  <c:v>21576</c:v>
                </c:pt>
                <c:pt idx="29">
                  <c:v>21612</c:v>
                </c:pt>
                <c:pt idx="30">
                  <c:v>17182</c:v>
                </c:pt>
                <c:pt idx="31">
                  <c:v>18873</c:v>
                </c:pt>
                <c:pt idx="32">
                  <c:v>15994</c:v>
                </c:pt>
                <c:pt idx="33">
                  <c:v>18468</c:v>
                </c:pt>
                <c:pt idx="34">
                  <c:v>20082</c:v>
                </c:pt>
                <c:pt idx="35">
                  <c:v>26595</c:v>
                </c:pt>
                <c:pt idx="36">
                  <c:v>15526</c:v>
                </c:pt>
                <c:pt idx="37">
                  <c:v>18142</c:v>
                </c:pt>
                <c:pt idx="38">
                  <c:v>21993</c:v>
                </c:pt>
                <c:pt idx="39">
                  <c:v>19537</c:v>
                </c:pt>
                <c:pt idx="40">
                  <c:v>21638</c:v>
                </c:pt>
                <c:pt idx="41">
                  <c:v>20406</c:v>
                </c:pt>
                <c:pt idx="42">
                  <c:v>11903</c:v>
                </c:pt>
                <c:pt idx="43">
                  <c:v>17503</c:v>
                </c:pt>
                <c:pt idx="44">
                  <c:v>17040</c:v>
                </c:pt>
                <c:pt idx="45">
                  <c:v>21094</c:v>
                </c:pt>
                <c:pt idx="46">
                  <c:v>22499</c:v>
                </c:pt>
                <c:pt idx="47">
                  <c:v>25147</c:v>
                </c:pt>
                <c:pt idx="48">
                  <c:v>15807</c:v>
                </c:pt>
                <c:pt idx="49">
                  <c:v>17783</c:v>
                </c:pt>
                <c:pt idx="50">
                  <c:v>22443</c:v>
                </c:pt>
                <c:pt idx="51">
                  <c:v>20066</c:v>
                </c:pt>
                <c:pt idx="52">
                  <c:v>20287</c:v>
                </c:pt>
                <c:pt idx="53">
                  <c:v>17970</c:v>
                </c:pt>
                <c:pt idx="54">
                  <c:v>18083</c:v>
                </c:pt>
                <c:pt idx="55">
                  <c:v>18696</c:v>
                </c:pt>
                <c:pt idx="56">
                  <c:v>23471</c:v>
                </c:pt>
                <c:pt idx="57">
                  <c:v>20906</c:v>
                </c:pt>
                <c:pt idx="58">
                  <c:v>19939</c:v>
                </c:pt>
                <c:pt idx="59">
                  <c:v>22932</c:v>
                </c:pt>
                <c:pt idx="60">
                  <c:v>16336</c:v>
                </c:pt>
                <c:pt idx="61">
                  <c:v>16247</c:v>
                </c:pt>
                <c:pt idx="62">
                  <c:v>18714</c:v>
                </c:pt>
                <c:pt idx="63">
                  <c:v>17414</c:v>
                </c:pt>
                <c:pt idx="64">
                  <c:v>20061</c:v>
                </c:pt>
                <c:pt idx="65">
                  <c:v>20547</c:v>
                </c:pt>
                <c:pt idx="66">
                  <c:v>19503</c:v>
                </c:pt>
                <c:pt idx="67">
                  <c:v>15262</c:v>
                </c:pt>
                <c:pt idx="68">
                  <c:v>20216</c:v>
                </c:pt>
                <c:pt idx="69">
                  <c:v>27156</c:v>
                </c:pt>
                <c:pt idx="70">
                  <c:v>16058</c:v>
                </c:pt>
                <c:pt idx="71">
                  <c:v>26541</c:v>
                </c:pt>
                <c:pt idx="72">
                  <c:v>13455</c:v>
                </c:pt>
                <c:pt idx="73">
                  <c:v>14462</c:v>
                </c:pt>
                <c:pt idx="74">
                  <c:v>19140</c:v>
                </c:pt>
                <c:pt idx="75">
                  <c:v>17148</c:v>
                </c:pt>
                <c:pt idx="76">
                  <c:v>17296</c:v>
                </c:pt>
                <c:pt idx="77">
                  <c:v>10060</c:v>
                </c:pt>
                <c:pt idx="78">
                  <c:v>17276</c:v>
                </c:pt>
                <c:pt idx="79">
                  <c:v>15881</c:v>
                </c:pt>
                <c:pt idx="80">
                  <c:v>23265</c:v>
                </c:pt>
                <c:pt idx="81">
                  <c:v>24451</c:v>
                </c:pt>
                <c:pt idx="82">
                  <c:v>24924</c:v>
                </c:pt>
                <c:pt idx="83">
                  <c:v>40317</c:v>
                </c:pt>
                <c:pt idx="84">
                  <c:v>21251</c:v>
                </c:pt>
                <c:pt idx="85">
                  <c:v>22662</c:v>
                </c:pt>
                <c:pt idx="86">
                  <c:v>19846</c:v>
                </c:pt>
                <c:pt idx="87">
                  <c:v>6113</c:v>
                </c:pt>
                <c:pt idx="88">
                  <c:v>7640</c:v>
                </c:pt>
                <c:pt idx="89">
                  <c:v>28799</c:v>
                </c:pt>
                <c:pt idx="90">
                  <c:v>39432</c:v>
                </c:pt>
                <c:pt idx="91">
                  <c:v>30292</c:v>
                </c:pt>
                <c:pt idx="92">
                  <c:v>25399</c:v>
                </c:pt>
                <c:pt idx="93">
                  <c:v>22270</c:v>
                </c:pt>
                <c:pt idx="94">
                  <c:v>21158</c:v>
                </c:pt>
                <c:pt idx="95">
                  <c:v>20236</c:v>
                </c:pt>
                <c:pt idx="96">
                  <c:v>13666</c:v>
                </c:pt>
              </c:numCache>
            </c:numRef>
          </c:val>
          <c:extLst>
            <c:ext xmlns:c16="http://schemas.microsoft.com/office/drawing/2014/chart" uri="{C3380CC4-5D6E-409C-BE32-E72D297353CC}">
              <c16:uniqueId val="{00000000-EE14-42D5-847D-76C87A06F277}"/>
            </c:ext>
          </c:extLst>
        </c:ser>
        <c:dLbls>
          <c:showLegendKey val="0"/>
          <c:showVal val="0"/>
          <c:showCatName val="0"/>
          <c:showSerName val="0"/>
          <c:showPercent val="0"/>
          <c:showBubbleSize val="0"/>
        </c:dLbls>
        <c:gapWidth val="219"/>
        <c:overlap val="-27"/>
        <c:axId val="776086655"/>
        <c:axId val="776087071"/>
      </c:barChart>
      <c:dateAx>
        <c:axId val="776086655"/>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776087071"/>
        <c:crosses val="autoZero"/>
        <c:auto val="1"/>
        <c:lblOffset val="100"/>
        <c:baseTimeUnit val="months"/>
      </c:dateAx>
      <c:valAx>
        <c:axId val="77608707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77608665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B35E2A-44A0-4AC5-AF02-EA14E1324A6C}" type="datetimeFigureOut">
              <a:rPr lang="tr-TR" smtClean="0"/>
              <a:t>1.03.2021</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1FCB19-E15E-4AAA-B2B2-C2AD7AEEAE64}" type="slidenum">
              <a:rPr lang="tr-TR" smtClean="0"/>
              <a:t>‹#›</a:t>
            </a:fld>
            <a:endParaRPr lang="tr-TR"/>
          </a:p>
        </p:txBody>
      </p:sp>
    </p:spTree>
    <p:extLst>
      <p:ext uri="{BB962C8B-B14F-4D97-AF65-F5344CB8AC3E}">
        <p14:creationId xmlns:p14="http://schemas.microsoft.com/office/powerpoint/2010/main" val="1795239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01FCB19-E15E-4AAA-B2B2-C2AD7AEEAE64}" type="slidenum">
              <a:rPr lang="tr-TR" smtClean="0"/>
              <a:t>2</a:t>
            </a:fld>
            <a:endParaRPr lang="tr-TR"/>
          </a:p>
        </p:txBody>
      </p:sp>
    </p:spTree>
    <p:extLst>
      <p:ext uri="{BB962C8B-B14F-4D97-AF65-F5344CB8AC3E}">
        <p14:creationId xmlns:p14="http://schemas.microsoft.com/office/powerpoint/2010/main" val="4234936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01FCB19-E15E-4AAA-B2B2-C2AD7AEEAE64}" type="slidenum">
              <a:rPr lang="tr-TR" smtClean="0"/>
              <a:t>11</a:t>
            </a:fld>
            <a:endParaRPr lang="tr-TR"/>
          </a:p>
        </p:txBody>
      </p:sp>
    </p:spTree>
    <p:extLst>
      <p:ext uri="{BB962C8B-B14F-4D97-AF65-F5344CB8AC3E}">
        <p14:creationId xmlns:p14="http://schemas.microsoft.com/office/powerpoint/2010/main" val="1957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01FCB19-E15E-4AAA-B2B2-C2AD7AEEAE64}" type="slidenum">
              <a:rPr lang="tr-TR" smtClean="0"/>
              <a:t>12</a:t>
            </a:fld>
            <a:endParaRPr lang="tr-TR"/>
          </a:p>
        </p:txBody>
      </p:sp>
    </p:spTree>
    <p:extLst>
      <p:ext uri="{BB962C8B-B14F-4D97-AF65-F5344CB8AC3E}">
        <p14:creationId xmlns:p14="http://schemas.microsoft.com/office/powerpoint/2010/main" val="2639971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01FCB19-E15E-4AAA-B2B2-C2AD7AEEAE64}" type="slidenum">
              <a:rPr lang="tr-TR" smtClean="0"/>
              <a:t>13</a:t>
            </a:fld>
            <a:endParaRPr lang="tr-TR"/>
          </a:p>
        </p:txBody>
      </p:sp>
    </p:spTree>
    <p:extLst>
      <p:ext uri="{BB962C8B-B14F-4D97-AF65-F5344CB8AC3E}">
        <p14:creationId xmlns:p14="http://schemas.microsoft.com/office/powerpoint/2010/main" val="968195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01FCB19-E15E-4AAA-B2B2-C2AD7AEEAE64}" type="slidenum">
              <a:rPr lang="tr-TR" smtClean="0"/>
              <a:t>3</a:t>
            </a:fld>
            <a:endParaRPr lang="tr-TR"/>
          </a:p>
        </p:txBody>
      </p:sp>
    </p:spTree>
    <p:extLst>
      <p:ext uri="{BB962C8B-B14F-4D97-AF65-F5344CB8AC3E}">
        <p14:creationId xmlns:p14="http://schemas.microsoft.com/office/powerpoint/2010/main" val="5651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01FCB19-E15E-4AAA-B2B2-C2AD7AEEAE64}" type="slidenum">
              <a:rPr lang="tr-TR" smtClean="0"/>
              <a:t>4</a:t>
            </a:fld>
            <a:endParaRPr lang="tr-TR"/>
          </a:p>
        </p:txBody>
      </p:sp>
    </p:spTree>
    <p:extLst>
      <p:ext uri="{BB962C8B-B14F-4D97-AF65-F5344CB8AC3E}">
        <p14:creationId xmlns:p14="http://schemas.microsoft.com/office/powerpoint/2010/main" val="881020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01FCB19-E15E-4AAA-B2B2-C2AD7AEEAE64}" type="slidenum">
              <a:rPr lang="tr-TR" smtClean="0"/>
              <a:t>5</a:t>
            </a:fld>
            <a:endParaRPr lang="tr-TR"/>
          </a:p>
        </p:txBody>
      </p:sp>
    </p:spTree>
    <p:extLst>
      <p:ext uri="{BB962C8B-B14F-4D97-AF65-F5344CB8AC3E}">
        <p14:creationId xmlns:p14="http://schemas.microsoft.com/office/powerpoint/2010/main" val="1722372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01FCB19-E15E-4AAA-B2B2-C2AD7AEEAE64}" type="slidenum">
              <a:rPr lang="tr-TR" smtClean="0"/>
              <a:t>6</a:t>
            </a:fld>
            <a:endParaRPr lang="tr-TR"/>
          </a:p>
        </p:txBody>
      </p:sp>
    </p:spTree>
    <p:extLst>
      <p:ext uri="{BB962C8B-B14F-4D97-AF65-F5344CB8AC3E}">
        <p14:creationId xmlns:p14="http://schemas.microsoft.com/office/powerpoint/2010/main" val="2903485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01FCB19-E15E-4AAA-B2B2-C2AD7AEEAE64}" type="slidenum">
              <a:rPr lang="tr-TR" smtClean="0"/>
              <a:t>7</a:t>
            </a:fld>
            <a:endParaRPr lang="tr-TR"/>
          </a:p>
        </p:txBody>
      </p:sp>
    </p:spTree>
    <p:extLst>
      <p:ext uri="{BB962C8B-B14F-4D97-AF65-F5344CB8AC3E}">
        <p14:creationId xmlns:p14="http://schemas.microsoft.com/office/powerpoint/2010/main" val="705585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01FCB19-E15E-4AAA-B2B2-C2AD7AEEAE64}" type="slidenum">
              <a:rPr lang="tr-TR" smtClean="0"/>
              <a:t>8</a:t>
            </a:fld>
            <a:endParaRPr lang="tr-TR"/>
          </a:p>
        </p:txBody>
      </p:sp>
    </p:spTree>
    <p:extLst>
      <p:ext uri="{BB962C8B-B14F-4D97-AF65-F5344CB8AC3E}">
        <p14:creationId xmlns:p14="http://schemas.microsoft.com/office/powerpoint/2010/main" val="673604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01FCB19-E15E-4AAA-B2B2-C2AD7AEEAE64}" type="slidenum">
              <a:rPr lang="tr-TR" smtClean="0"/>
              <a:t>9</a:t>
            </a:fld>
            <a:endParaRPr lang="tr-TR"/>
          </a:p>
        </p:txBody>
      </p:sp>
    </p:spTree>
    <p:extLst>
      <p:ext uri="{BB962C8B-B14F-4D97-AF65-F5344CB8AC3E}">
        <p14:creationId xmlns:p14="http://schemas.microsoft.com/office/powerpoint/2010/main" val="7776068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01FCB19-E15E-4AAA-B2B2-C2AD7AEEAE64}" type="slidenum">
              <a:rPr lang="tr-TR" smtClean="0"/>
              <a:t>10</a:t>
            </a:fld>
            <a:endParaRPr lang="tr-TR"/>
          </a:p>
        </p:txBody>
      </p:sp>
    </p:spTree>
    <p:extLst>
      <p:ext uri="{BB962C8B-B14F-4D97-AF65-F5344CB8AC3E}">
        <p14:creationId xmlns:p14="http://schemas.microsoft.com/office/powerpoint/2010/main" val="1173777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3/1/2021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chart" Target="../charts/chart13.xml"/><Relationship Id="rId4" Type="http://schemas.openxmlformats.org/officeDocument/2006/relationships/chart" Target="../charts/char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chart" Target="../charts/chart15.xml"/><Relationship Id="rId4" Type="http://schemas.openxmlformats.org/officeDocument/2006/relationships/chart" Target="../charts/char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chart" Target="../charts/chart17.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chart" Target="../charts/chart19.xml"/><Relationship Id="rId4" Type="http://schemas.openxmlformats.org/officeDocument/2006/relationships/chart" Target="../charts/char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chart" Target="../charts/char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chart" Target="../charts/chart3.xml"/><Relationship Id="rId5" Type="http://schemas.openxmlformats.org/officeDocument/2006/relationships/image" Target="../media/image4.png"/><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chart" Target="../charts/chart5.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chart" Target="../charts/chart9.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chart" Target="../charts/chart11.xml"/><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Dikdörtgen 2"/>
          <p:cNvSpPr/>
          <p:nvPr/>
        </p:nvSpPr>
        <p:spPr>
          <a:xfrm>
            <a:off x="5011604" y="2944645"/>
            <a:ext cx="4129174" cy="1569660"/>
          </a:xfrm>
          <a:prstGeom prst="rect">
            <a:avLst/>
          </a:prstGeom>
        </p:spPr>
        <p:txBody>
          <a:bodyPr wrap="square">
            <a:spAutoFit/>
          </a:bodyPr>
          <a:lstStyle/>
          <a:p>
            <a:r>
              <a:rPr lang="tr-TR" sz="2400" dirty="0" smtClean="0">
                <a:solidFill>
                  <a:schemeClr val="bg1"/>
                </a:solidFill>
                <a:latin typeface="Arial Nova Light" panose="020B0304020202020204" pitchFamily="34" charset="0"/>
              </a:rPr>
              <a:t>İSTANBUL KONUT PİYASASI</a:t>
            </a:r>
          </a:p>
          <a:p>
            <a:r>
              <a:rPr lang="tr-TR" sz="2400" dirty="0" smtClean="0">
                <a:solidFill>
                  <a:schemeClr val="bg1"/>
                </a:solidFill>
                <a:latin typeface="Arial Nova Light" panose="020B0304020202020204" pitchFamily="34" charset="0"/>
              </a:rPr>
              <a:t>DEĞERLENDİRME RAPORU</a:t>
            </a:r>
          </a:p>
          <a:p>
            <a:r>
              <a:rPr lang="tr-TR" sz="2400" b="1" dirty="0" smtClean="0">
                <a:solidFill>
                  <a:schemeClr val="bg1"/>
                </a:solidFill>
                <a:latin typeface="Arial Nova" panose="020B0504020202020204" pitchFamily="34" charset="0"/>
              </a:rPr>
              <a:t>MART 2021</a:t>
            </a:r>
          </a:p>
          <a:p>
            <a:r>
              <a:rPr lang="tr-TR" sz="2400" b="1" dirty="0" smtClean="0">
                <a:solidFill>
                  <a:schemeClr val="bg1"/>
                </a:solidFill>
                <a:latin typeface="Arial Nova" panose="020B0504020202020204" pitchFamily="34" charset="0"/>
              </a:rPr>
              <a:t>NO:1</a:t>
            </a:r>
            <a:endParaRPr lang="tr-TR" sz="2400" b="1" dirty="0">
              <a:solidFill>
                <a:schemeClr val="bg1"/>
              </a:solidFill>
              <a:latin typeface="Arial Nova" panose="020B0504020202020204" pitchFamily="34" charset="0"/>
            </a:endParaRPr>
          </a:p>
        </p:txBody>
      </p:sp>
    </p:spTree>
    <p:extLst>
      <p:ext uri="{BB962C8B-B14F-4D97-AF65-F5344CB8AC3E}">
        <p14:creationId xmlns:p14="http://schemas.microsoft.com/office/powerpoint/2010/main" val="17939338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aphicFrame>
        <p:nvGraphicFramePr>
          <p:cNvPr id="10" name="Grafik 9"/>
          <p:cNvGraphicFramePr>
            <a:graphicFrameLocks/>
          </p:cNvGraphicFramePr>
          <p:nvPr>
            <p:extLst>
              <p:ext uri="{D42A27DB-BD31-4B8C-83A1-F6EECF244321}">
                <p14:modId xmlns:p14="http://schemas.microsoft.com/office/powerpoint/2010/main" val="2972671491"/>
              </p:ext>
            </p:extLst>
          </p:nvPr>
        </p:nvGraphicFramePr>
        <p:xfrm>
          <a:off x="0" y="1315844"/>
          <a:ext cx="4740812" cy="278350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afik 10"/>
          <p:cNvGraphicFramePr>
            <a:graphicFrameLocks/>
          </p:cNvGraphicFramePr>
          <p:nvPr>
            <p:extLst>
              <p:ext uri="{D42A27DB-BD31-4B8C-83A1-F6EECF244321}">
                <p14:modId xmlns:p14="http://schemas.microsoft.com/office/powerpoint/2010/main" val="1946534952"/>
              </p:ext>
            </p:extLst>
          </p:nvPr>
        </p:nvGraphicFramePr>
        <p:xfrm>
          <a:off x="4740812" y="1315844"/>
          <a:ext cx="4403188" cy="2736628"/>
        </p:xfrm>
        <a:graphic>
          <a:graphicData uri="http://schemas.openxmlformats.org/drawingml/2006/chart">
            <c:chart xmlns:c="http://schemas.openxmlformats.org/drawingml/2006/chart" xmlns:r="http://schemas.openxmlformats.org/officeDocument/2006/relationships" r:id="rId5"/>
          </a:graphicData>
        </a:graphic>
      </p:graphicFrame>
      <p:pic>
        <p:nvPicPr>
          <p:cNvPr id="7" name="Resim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08" y="4261064"/>
            <a:ext cx="716494" cy="516184"/>
          </a:xfrm>
          <a:prstGeom prst="rect">
            <a:avLst/>
          </a:prstGeom>
        </p:spPr>
      </p:pic>
    </p:spTree>
    <p:extLst>
      <p:ext uri="{BB962C8B-B14F-4D97-AF65-F5344CB8AC3E}">
        <p14:creationId xmlns:p14="http://schemas.microsoft.com/office/powerpoint/2010/main" val="24889702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aphicFrame>
        <p:nvGraphicFramePr>
          <p:cNvPr id="6" name="Grafik 5"/>
          <p:cNvGraphicFramePr>
            <a:graphicFrameLocks/>
          </p:cNvGraphicFramePr>
          <p:nvPr>
            <p:extLst>
              <p:ext uri="{D42A27DB-BD31-4B8C-83A1-F6EECF244321}">
                <p14:modId xmlns:p14="http://schemas.microsoft.com/office/powerpoint/2010/main" val="2223683160"/>
              </p:ext>
            </p:extLst>
          </p:nvPr>
        </p:nvGraphicFramePr>
        <p:xfrm>
          <a:off x="0" y="1307016"/>
          <a:ext cx="4676078"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Grafik 7"/>
          <p:cNvGraphicFramePr>
            <a:graphicFrameLocks/>
          </p:cNvGraphicFramePr>
          <p:nvPr>
            <p:extLst>
              <p:ext uri="{D42A27DB-BD31-4B8C-83A1-F6EECF244321}">
                <p14:modId xmlns:p14="http://schemas.microsoft.com/office/powerpoint/2010/main" val="1464954085"/>
              </p:ext>
            </p:extLst>
          </p:nvPr>
        </p:nvGraphicFramePr>
        <p:xfrm>
          <a:off x="4676078" y="1307016"/>
          <a:ext cx="4467922" cy="2755900"/>
        </p:xfrm>
        <a:graphic>
          <a:graphicData uri="http://schemas.openxmlformats.org/drawingml/2006/chart">
            <c:chart xmlns:c="http://schemas.openxmlformats.org/drawingml/2006/chart" xmlns:r="http://schemas.openxmlformats.org/officeDocument/2006/relationships" r:id="rId5"/>
          </a:graphicData>
        </a:graphic>
      </p:graphicFrame>
      <p:pic>
        <p:nvPicPr>
          <p:cNvPr id="7" name="Resim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220646"/>
            <a:ext cx="713387" cy="567714"/>
          </a:xfrm>
          <a:prstGeom prst="rect">
            <a:avLst/>
          </a:prstGeom>
        </p:spPr>
      </p:pic>
    </p:spTree>
    <p:extLst>
      <p:ext uri="{BB962C8B-B14F-4D97-AF65-F5344CB8AC3E}">
        <p14:creationId xmlns:p14="http://schemas.microsoft.com/office/powerpoint/2010/main" val="2766861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aphicFrame>
        <p:nvGraphicFramePr>
          <p:cNvPr id="3" name="Tablo 2"/>
          <p:cNvGraphicFramePr>
            <a:graphicFrameLocks noGrp="1"/>
          </p:cNvGraphicFramePr>
          <p:nvPr>
            <p:extLst>
              <p:ext uri="{D42A27DB-BD31-4B8C-83A1-F6EECF244321}">
                <p14:modId xmlns:p14="http://schemas.microsoft.com/office/powerpoint/2010/main" val="608791812"/>
              </p:ext>
            </p:extLst>
          </p:nvPr>
        </p:nvGraphicFramePr>
        <p:xfrm>
          <a:off x="712244" y="3842525"/>
          <a:ext cx="2358060" cy="920750"/>
        </p:xfrm>
        <a:graphic>
          <a:graphicData uri="http://schemas.openxmlformats.org/drawingml/2006/table">
            <a:tbl>
              <a:tblPr>
                <a:tableStyleId>{7DF18680-E054-41AD-8BC1-D1AEF772440D}</a:tableStyleId>
              </a:tblPr>
              <a:tblGrid>
                <a:gridCol w="1360449">
                  <a:extLst>
                    <a:ext uri="{9D8B030D-6E8A-4147-A177-3AD203B41FA5}">
                      <a16:colId xmlns:a16="http://schemas.microsoft.com/office/drawing/2014/main" val="1727768852"/>
                    </a:ext>
                  </a:extLst>
                </a:gridCol>
                <a:gridCol w="997611">
                  <a:extLst>
                    <a:ext uri="{9D8B030D-6E8A-4147-A177-3AD203B41FA5}">
                      <a16:colId xmlns:a16="http://schemas.microsoft.com/office/drawing/2014/main" val="530327265"/>
                    </a:ext>
                  </a:extLst>
                </a:gridCol>
              </a:tblGrid>
              <a:tr h="184150">
                <a:tc gridSpan="2">
                  <a:txBody>
                    <a:bodyPr/>
                    <a:lstStyle/>
                    <a:p>
                      <a:pPr marL="0" algn="ctr" defTabSz="457200" rtl="0" eaLnBrk="1" fontAlgn="b" latinLnBrk="0" hangingPunct="1"/>
                      <a:r>
                        <a:rPr lang="tr-TR" sz="800" b="1" u="none" strike="noStrike" kern="1200" dirty="0">
                          <a:effectLst/>
                        </a:rPr>
                        <a:t>Konut Satın Alma Gücü Kriterleri</a:t>
                      </a:r>
                      <a:endParaRPr lang="tr-TR" sz="800" b="1" i="0" u="none" strike="noStrike" kern="1200" dirty="0">
                        <a:solidFill>
                          <a:srgbClr val="000000"/>
                        </a:solidFill>
                        <a:effectLst/>
                        <a:latin typeface="Calibri" panose="020F0502020204030204" pitchFamily="34" charset="0"/>
                        <a:ea typeface="+mn-ea"/>
                        <a:cs typeface="+mn-cs"/>
                      </a:endParaRPr>
                    </a:p>
                  </a:txBody>
                  <a:tcPr marL="0" marR="0" marT="0" marB="0" anchor="ctr"/>
                </a:tc>
                <a:tc hMerge="1">
                  <a:txBody>
                    <a:bodyPr/>
                    <a:lstStyle/>
                    <a:p>
                      <a:endParaRPr lang="tr-TR"/>
                    </a:p>
                  </a:txBody>
                  <a:tcPr/>
                </a:tc>
                <a:extLst>
                  <a:ext uri="{0D108BD9-81ED-4DB2-BD59-A6C34878D82A}">
                    <a16:rowId xmlns:a16="http://schemas.microsoft.com/office/drawing/2014/main" val="1039354617"/>
                  </a:ext>
                </a:extLst>
              </a:tr>
              <a:tr h="184150">
                <a:tc>
                  <a:txBody>
                    <a:bodyPr/>
                    <a:lstStyle/>
                    <a:p>
                      <a:pPr marL="0" algn="just" defTabSz="457200" rtl="0" eaLnBrk="1" fontAlgn="b" latinLnBrk="0" hangingPunct="1"/>
                      <a:r>
                        <a:rPr lang="tr-TR" sz="800" b="1" u="none" strike="noStrike" kern="1200" dirty="0">
                          <a:effectLst/>
                        </a:rPr>
                        <a:t>Konut Büyüklüğü (M2)</a:t>
                      </a:r>
                      <a:endParaRPr lang="tr-TR" sz="800" b="1" i="0" u="none" strike="noStrike" kern="1200" dirty="0">
                        <a:solidFill>
                          <a:srgbClr val="000000"/>
                        </a:solidFill>
                        <a:effectLst/>
                        <a:latin typeface="Calibri" panose="020F0502020204030204" pitchFamily="34" charset="0"/>
                        <a:ea typeface="+mn-ea"/>
                        <a:cs typeface="+mn-cs"/>
                      </a:endParaRPr>
                    </a:p>
                  </a:txBody>
                  <a:tcPr marL="0" marR="0" marT="0" marB="0" anchor="ctr"/>
                </a:tc>
                <a:tc>
                  <a:txBody>
                    <a:bodyPr/>
                    <a:lstStyle/>
                    <a:p>
                      <a:pPr marL="0" algn="ctr" defTabSz="457200" rtl="0" eaLnBrk="1" fontAlgn="b" latinLnBrk="0" hangingPunct="1"/>
                      <a:r>
                        <a:rPr lang="tr-TR" sz="800" b="1" u="none" strike="noStrike" kern="1200">
                          <a:effectLst/>
                        </a:rPr>
                        <a:t>100</a:t>
                      </a:r>
                      <a:endParaRPr lang="tr-TR" sz="800" b="1" i="0" u="none" strike="noStrike" kern="1200">
                        <a:solidFill>
                          <a:srgbClr val="000000"/>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3859969421"/>
                  </a:ext>
                </a:extLst>
              </a:tr>
              <a:tr h="184150">
                <a:tc>
                  <a:txBody>
                    <a:bodyPr/>
                    <a:lstStyle/>
                    <a:p>
                      <a:pPr marL="0" algn="just" defTabSz="457200" rtl="0" eaLnBrk="1" fontAlgn="b" latinLnBrk="0" hangingPunct="1"/>
                      <a:r>
                        <a:rPr lang="tr-TR" sz="800" b="1" u="none" strike="noStrike" kern="1200" dirty="0">
                          <a:effectLst/>
                        </a:rPr>
                        <a:t>Aylık Taksit/ Aylık Gelir Oranı</a:t>
                      </a:r>
                      <a:endParaRPr lang="tr-TR" sz="800" b="1" i="0" u="none" strike="noStrike" kern="1200" dirty="0">
                        <a:solidFill>
                          <a:srgbClr val="000000"/>
                        </a:solidFill>
                        <a:effectLst/>
                        <a:latin typeface="Calibri" panose="020F0502020204030204" pitchFamily="34" charset="0"/>
                        <a:ea typeface="+mn-ea"/>
                        <a:cs typeface="+mn-cs"/>
                      </a:endParaRPr>
                    </a:p>
                  </a:txBody>
                  <a:tcPr marL="0" marR="0" marT="0" marB="0" anchor="ctr"/>
                </a:tc>
                <a:tc>
                  <a:txBody>
                    <a:bodyPr/>
                    <a:lstStyle/>
                    <a:p>
                      <a:pPr marL="0" algn="ctr" defTabSz="457200" rtl="0" eaLnBrk="1" fontAlgn="b" latinLnBrk="0" hangingPunct="1"/>
                      <a:r>
                        <a:rPr lang="tr-TR" sz="800" b="1" u="none" strike="noStrike" kern="1200" dirty="0">
                          <a:effectLst/>
                        </a:rPr>
                        <a:t>33%</a:t>
                      </a:r>
                      <a:endParaRPr lang="tr-TR" sz="800" b="1" i="0" u="none" strike="noStrike" kern="1200" dirty="0">
                        <a:solidFill>
                          <a:srgbClr val="000000"/>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1422329964"/>
                  </a:ext>
                </a:extLst>
              </a:tr>
              <a:tr h="184150">
                <a:tc>
                  <a:txBody>
                    <a:bodyPr/>
                    <a:lstStyle/>
                    <a:p>
                      <a:pPr marL="0" algn="just" defTabSz="457200" rtl="0" eaLnBrk="1" fontAlgn="b" latinLnBrk="0" hangingPunct="1"/>
                      <a:r>
                        <a:rPr lang="tr-TR" sz="800" b="1" u="none" strike="noStrike" kern="1200" dirty="0">
                          <a:effectLst/>
                        </a:rPr>
                        <a:t>Kredi Kullanım Oranı</a:t>
                      </a:r>
                      <a:endParaRPr lang="tr-TR" sz="800" b="1" i="0" u="none" strike="noStrike" kern="1200" dirty="0">
                        <a:solidFill>
                          <a:srgbClr val="000000"/>
                        </a:solidFill>
                        <a:effectLst/>
                        <a:latin typeface="Calibri" panose="020F0502020204030204" pitchFamily="34" charset="0"/>
                        <a:ea typeface="+mn-ea"/>
                        <a:cs typeface="+mn-cs"/>
                      </a:endParaRPr>
                    </a:p>
                  </a:txBody>
                  <a:tcPr marL="0" marR="0" marT="0" marB="0" anchor="ctr"/>
                </a:tc>
                <a:tc>
                  <a:txBody>
                    <a:bodyPr/>
                    <a:lstStyle/>
                    <a:p>
                      <a:pPr marL="0" algn="ctr" defTabSz="457200" rtl="0" eaLnBrk="1" fontAlgn="b" latinLnBrk="0" hangingPunct="1"/>
                      <a:r>
                        <a:rPr lang="tr-TR" sz="800" b="1" u="none" strike="noStrike" kern="1200" dirty="0">
                          <a:effectLst/>
                        </a:rPr>
                        <a:t>50%</a:t>
                      </a:r>
                      <a:endParaRPr lang="tr-TR" sz="800" b="1" i="0" u="none" strike="noStrike" kern="1200" dirty="0">
                        <a:solidFill>
                          <a:srgbClr val="000000"/>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232880222"/>
                  </a:ext>
                </a:extLst>
              </a:tr>
              <a:tr h="184150">
                <a:tc>
                  <a:txBody>
                    <a:bodyPr/>
                    <a:lstStyle/>
                    <a:p>
                      <a:pPr marL="0" algn="just" defTabSz="457200" rtl="0" eaLnBrk="1" fontAlgn="b" latinLnBrk="0" hangingPunct="1"/>
                      <a:r>
                        <a:rPr lang="tr-TR" sz="800" b="1" u="none" strike="noStrike" kern="1200" dirty="0">
                          <a:effectLst/>
                        </a:rPr>
                        <a:t>Kredi Vadesi (Ay)</a:t>
                      </a:r>
                      <a:endParaRPr lang="tr-TR" sz="800" b="1" i="0" u="none" strike="noStrike" kern="1200" dirty="0">
                        <a:solidFill>
                          <a:srgbClr val="000000"/>
                        </a:solidFill>
                        <a:effectLst/>
                        <a:latin typeface="Calibri" panose="020F0502020204030204" pitchFamily="34" charset="0"/>
                        <a:ea typeface="+mn-ea"/>
                        <a:cs typeface="+mn-cs"/>
                      </a:endParaRPr>
                    </a:p>
                  </a:txBody>
                  <a:tcPr marL="0" marR="0" marT="0" marB="0" anchor="ctr"/>
                </a:tc>
                <a:tc>
                  <a:txBody>
                    <a:bodyPr/>
                    <a:lstStyle/>
                    <a:p>
                      <a:pPr marL="0" algn="ctr" defTabSz="457200" rtl="0" eaLnBrk="1" fontAlgn="b" latinLnBrk="0" hangingPunct="1"/>
                      <a:r>
                        <a:rPr lang="tr-TR" sz="800" b="1" u="none" strike="noStrike" kern="1200" dirty="0">
                          <a:effectLst/>
                        </a:rPr>
                        <a:t>120</a:t>
                      </a:r>
                      <a:endParaRPr lang="tr-TR" sz="800" b="1" i="0" u="none" strike="noStrike" kern="1200" dirty="0">
                        <a:solidFill>
                          <a:srgbClr val="000000"/>
                        </a:solidFill>
                        <a:effectLst/>
                        <a:latin typeface="Calibri" panose="020F0502020204030204" pitchFamily="34" charset="0"/>
                        <a:ea typeface="+mn-ea"/>
                        <a:cs typeface="+mn-cs"/>
                      </a:endParaRPr>
                    </a:p>
                  </a:txBody>
                  <a:tcPr marL="0" marR="0" marT="0" marB="0" anchor="ctr"/>
                </a:tc>
                <a:extLst>
                  <a:ext uri="{0D108BD9-81ED-4DB2-BD59-A6C34878D82A}">
                    <a16:rowId xmlns:a16="http://schemas.microsoft.com/office/drawing/2014/main" val="951928155"/>
                  </a:ext>
                </a:extLst>
              </a:tr>
            </a:tbl>
          </a:graphicData>
        </a:graphic>
      </p:graphicFrame>
      <p:graphicFrame>
        <p:nvGraphicFramePr>
          <p:cNvPr id="4" name="Tablo 3"/>
          <p:cNvGraphicFramePr>
            <a:graphicFrameLocks noGrp="1"/>
          </p:cNvGraphicFramePr>
          <p:nvPr>
            <p:extLst>
              <p:ext uri="{D42A27DB-BD31-4B8C-83A1-F6EECF244321}">
                <p14:modId xmlns:p14="http://schemas.microsoft.com/office/powerpoint/2010/main" val="2445233351"/>
              </p:ext>
            </p:extLst>
          </p:nvPr>
        </p:nvGraphicFramePr>
        <p:xfrm>
          <a:off x="3337931" y="3842525"/>
          <a:ext cx="1338147" cy="552450"/>
        </p:xfrm>
        <a:graphic>
          <a:graphicData uri="http://schemas.openxmlformats.org/drawingml/2006/table">
            <a:tbl>
              <a:tblPr>
                <a:tableStyleId>{7DF18680-E054-41AD-8BC1-D1AEF772440D}</a:tableStyleId>
              </a:tblPr>
              <a:tblGrid>
                <a:gridCol w="1338147">
                  <a:extLst>
                    <a:ext uri="{9D8B030D-6E8A-4147-A177-3AD203B41FA5}">
                      <a16:colId xmlns:a16="http://schemas.microsoft.com/office/drawing/2014/main" val="2184454541"/>
                    </a:ext>
                  </a:extLst>
                </a:gridCol>
              </a:tblGrid>
              <a:tr h="184150">
                <a:tc>
                  <a:txBody>
                    <a:bodyPr/>
                    <a:lstStyle/>
                    <a:p>
                      <a:pPr algn="ctr" fontAlgn="b"/>
                      <a:r>
                        <a:rPr lang="fi-FI" sz="800" b="1" u="none" strike="noStrike" dirty="0">
                          <a:effectLst/>
                        </a:rPr>
                        <a:t>Konut Satın Alma Gücü Endeksi</a:t>
                      </a:r>
                      <a:endParaRPr lang="fi-FI" sz="8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72863279"/>
                  </a:ext>
                </a:extLst>
              </a:tr>
              <a:tr h="184150">
                <a:tc>
                  <a:txBody>
                    <a:bodyPr/>
                    <a:lstStyle/>
                    <a:p>
                      <a:pPr algn="ctr" fontAlgn="b"/>
                      <a:r>
                        <a:rPr lang="tr-TR" sz="800" b="1" u="none" strike="noStrike" dirty="0">
                          <a:effectLst/>
                        </a:rPr>
                        <a:t>≥ 100</a:t>
                      </a:r>
                      <a:endParaRPr lang="tr-TR" sz="800" b="1" i="0" u="none" strike="noStrike" dirty="0">
                        <a:solidFill>
                          <a:srgbClr val="000000"/>
                        </a:solidFill>
                        <a:effectLst/>
                        <a:latin typeface="Calibri" panose="020F0502020204030204" pitchFamily="34" charset="0"/>
                      </a:endParaRPr>
                    </a:p>
                  </a:txBody>
                  <a:tcPr marL="0" marR="0" marT="0" marB="0" anchor="ctr">
                    <a:solidFill>
                      <a:srgbClr val="25B98B"/>
                    </a:solidFill>
                  </a:tcPr>
                </a:tc>
                <a:extLst>
                  <a:ext uri="{0D108BD9-81ED-4DB2-BD59-A6C34878D82A}">
                    <a16:rowId xmlns:a16="http://schemas.microsoft.com/office/drawing/2014/main" val="3728000724"/>
                  </a:ext>
                </a:extLst>
              </a:tr>
              <a:tr h="184150">
                <a:tc>
                  <a:txBody>
                    <a:bodyPr/>
                    <a:lstStyle/>
                    <a:p>
                      <a:pPr algn="ctr" fontAlgn="b"/>
                      <a:r>
                        <a:rPr lang="tr-TR" sz="800" b="1" u="none" strike="noStrike" dirty="0">
                          <a:effectLst/>
                        </a:rPr>
                        <a:t>&lt; 100</a:t>
                      </a:r>
                      <a:endParaRPr lang="tr-TR" sz="800" b="1" i="0" u="none" strike="noStrike" dirty="0">
                        <a:solidFill>
                          <a:srgbClr val="000000"/>
                        </a:solidFill>
                        <a:effectLst/>
                        <a:latin typeface="Calibri" panose="020F0502020204030204" pitchFamily="34" charset="0"/>
                      </a:endParaRPr>
                    </a:p>
                  </a:txBody>
                  <a:tcPr marL="0" marR="0" marT="0" marB="0" anchor="ctr">
                    <a:solidFill>
                      <a:srgbClr val="FF0000"/>
                    </a:solidFill>
                  </a:tcPr>
                </a:tc>
                <a:extLst>
                  <a:ext uri="{0D108BD9-81ED-4DB2-BD59-A6C34878D82A}">
                    <a16:rowId xmlns:a16="http://schemas.microsoft.com/office/drawing/2014/main" val="3406188944"/>
                  </a:ext>
                </a:extLst>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593639119"/>
              </p:ext>
            </p:extLst>
          </p:nvPr>
        </p:nvGraphicFramePr>
        <p:xfrm>
          <a:off x="4943705" y="3836458"/>
          <a:ext cx="2059260" cy="920750"/>
        </p:xfrm>
        <a:graphic>
          <a:graphicData uri="http://schemas.openxmlformats.org/drawingml/2006/table">
            <a:tbl>
              <a:tblPr>
                <a:tableStyleId>{5C22544A-7EE6-4342-B048-85BDC9FD1C3A}</a:tableStyleId>
              </a:tblPr>
              <a:tblGrid>
                <a:gridCol w="1029630">
                  <a:extLst>
                    <a:ext uri="{9D8B030D-6E8A-4147-A177-3AD203B41FA5}">
                      <a16:colId xmlns:a16="http://schemas.microsoft.com/office/drawing/2014/main" val="1502820241"/>
                    </a:ext>
                  </a:extLst>
                </a:gridCol>
                <a:gridCol w="1029630">
                  <a:extLst>
                    <a:ext uri="{9D8B030D-6E8A-4147-A177-3AD203B41FA5}">
                      <a16:colId xmlns:a16="http://schemas.microsoft.com/office/drawing/2014/main" val="2598577543"/>
                    </a:ext>
                  </a:extLst>
                </a:gridCol>
              </a:tblGrid>
              <a:tr h="184150">
                <a:tc gridSpan="2">
                  <a:txBody>
                    <a:bodyPr/>
                    <a:lstStyle/>
                    <a:p>
                      <a:pPr algn="ctr" fontAlgn="b"/>
                      <a:r>
                        <a:rPr lang="tr-TR" sz="800" b="1" u="none" strike="noStrike" dirty="0">
                          <a:effectLst/>
                        </a:rPr>
                        <a:t>Satın Alınabilirlik Çarpan </a:t>
                      </a:r>
                      <a:r>
                        <a:rPr lang="tr-TR" sz="800" b="1" u="none" strike="noStrike" dirty="0" smtClean="0">
                          <a:effectLst/>
                        </a:rPr>
                        <a:t>Katsayısı</a:t>
                      </a:r>
                      <a:endParaRPr lang="tr-TR" sz="800" b="1" i="0" u="none" strike="noStrike" dirty="0">
                        <a:solidFill>
                          <a:srgbClr val="000000"/>
                        </a:solidFill>
                        <a:effectLst/>
                        <a:latin typeface="Calibri" panose="020F0502020204030204" pitchFamily="34" charset="0"/>
                      </a:endParaRPr>
                    </a:p>
                  </a:txBody>
                  <a:tcPr marL="0" marR="0" marT="0" marB="0" anchor="ctr"/>
                </a:tc>
                <a:tc hMerge="1">
                  <a:txBody>
                    <a:bodyPr/>
                    <a:lstStyle/>
                    <a:p>
                      <a:endParaRPr lang="tr-TR"/>
                    </a:p>
                  </a:txBody>
                  <a:tcPr/>
                </a:tc>
                <a:extLst>
                  <a:ext uri="{0D108BD9-81ED-4DB2-BD59-A6C34878D82A}">
                    <a16:rowId xmlns:a16="http://schemas.microsoft.com/office/drawing/2014/main" val="513060035"/>
                  </a:ext>
                </a:extLst>
              </a:tr>
              <a:tr h="184150">
                <a:tc>
                  <a:txBody>
                    <a:bodyPr/>
                    <a:lstStyle/>
                    <a:p>
                      <a:pPr algn="l" fontAlgn="b"/>
                      <a:r>
                        <a:rPr lang="tr-TR" sz="800" b="1" u="none" strike="noStrike" dirty="0">
                          <a:effectLst/>
                        </a:rPr>
                        <a:t>Çok Zor</a:t>
                      </a:r>
                      <a:endParaRPr lang="tr-TR" sz="8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tr-TR" sz="800" b="1" u="none" strike="noStrike" dirty="0">
                          <a:effectLst/>
                        </a:rPr>
                        <a:t>≥ 5,1</a:t>
                      </a:r>
                      <a:endParaRPr lang="tr-TR" sz="800" b="1" i="0" u="none" strike="noStrike" dirty="0">
                        <a:solidFill>
                          <a:srgbClr val="000000"/>
                        </a:solidFill>
                        <a:effectLst/>
                        <a:latin typeface="Calibri" panose="020F0502020204030204" pitchFamily="34" charset="0"/>
                      </a:endParaRPr>
                    </a:p>
                  </a:txBody>
                  <a:tcPr marL="0" marR="0" marT="0" marB="0" anchor="ctr">
                    <a:solidFill>
                      <a:srgbClr val="FF0000"/>
                    </a:solidFill>
                  </a:tcPr>
                </a:tc>
                <a:extLst>
                  <a:ext uri="{0D108BD9-81ED-4DB2-BD59-A6C34878D82A}">
                    <a16:rowId xmlns:a16="http://schemas.microsoft.com/office/drawing/2014/main" val="3003697571"/>
                  </a:ext>
                </a:extLst>
              </a:tr>
              <a:tr h="184150">
                <a:tc>
                  <a:txBody>
                    <a:bodyPr/>
                    <a:lstStyle/>
                    <a:p>
                      <a:pPr algn="l" fontAlgn="b"/>
                      <a:r>
                        <a:rPr lang="tr-TR" sz="800" b="1" u="none" strike="noStrike" dirty="0">
                          <a:effectLst/>
                        </a:rPr>
                        <a:t>Zor</a:t>
                      </a:r>
                      <a:endParaRPr lang="tr-TR" sz="8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tr-TR" sz="800" b="1" u="none" strike="noStrike" dirty="0">
                          <a:effectLst/>
                        </a:rPr>
                        <a:t>4,1 – 5,0</a:t>
                      </a:r>
                      <a:endParaRPr lang="tr-TR" sz="800" b="1" i="0" u="none" strike="noStrike" dirty="0">
                        <a:solidFill>
                          <a:srgbClr val="000000"/>
                        </a:solidFill>
                        <a:effectLst/>
                        <a:latin typeface="Calibri" panose="020F0502020204030204" pitchFamily="34" charset="0"/>
                      </a:endParaRPr>
                    </a:p>
                  </a:txBody>
                  <a:tcPr marL="0" marR="0" marT="0" marB="0" anchor="ctr">
                    <a:solidFill>
                      <a:srgbClr val="FFC000"/>
                    </a:solidFill>
                  </a:tcPr>
                </a:tc>
                <a:extLst>
                  <a:ext uri="{0D108BD9-81ED-4DB2-BD59-A6C34878D82A}">
                    <a16:rowId xmlns:a16="http://schemas.microsoft.com/office/drawing/2014/main" val="2910812576"/>
                  </a:ext>
                </a:extLst>
              </a:tr>
              <a:tr h="184150">
                <a:tc>
                  <a:txBody>
                    <a:bodyPr/>
                    <a:lstStyle/>
                    <a:p>
                      <a:pPr algn="l" fontAlgn="b"/>
                      <a:r>
                        <a:rPr lang="tr-TR" sz="800" b="1" u="none" strike="noStrike" dirty="0">
                          <a:effectLst/>
                        </a:rPr>
                        <a:t>Olası</a:t>
                      </a:r>
                      <a:endParaRPr lang="tr-TR" sz="8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tr-TR" sz="800" b="1" u="none" strike="noStrike" dirty="0">
                          <a:effectLst/>
                        </a:rPr>
                        <a:t>3,1 – 4,0</a:t>
                      </a:r>
                      <a:endParaRPr lang="tr-TR" sz="800" b="1" i="0" u="none" strike="noStrike" dirty="0">
                        <a:solidFill>
                          <a:srgbClr val="000000"/>
                        </a:solidFill>
                        <a:effectLst/>
                        <a:latin typeface="Calibri" panose="020F0502020204030204" pitchFamily="34" charset="0"/>
                      </a:endParaRPr>
                    </a:p>
                  </a:txBody>
                  <a:tcPr marL="0" marR="0" marT="0" marB="0" anchor="ctr">
                    <a:solidFill>
                      <a:srgbClr val="FFFF00"/>
                    </a:solidFill>
                  </a:tcPr>
                </a:tc>
                <a:extLst>
                  <a:ext uri="{0D108BD9-81ED-4DB2-BD59-A6C34878D82A}">
                    <a16:rowId xmlns:a16="http://schemas.microsoft.com/office/drawing/2014/main" val="1727871660"/>
                  </a:ext>
                </a:extLst>
              </a:tr>
              <a:tr h="184150">
                <a:tc>
                  <a:txBody>
                    <a:bodyPr/>
                    <a:lstStyle/>
                    <a:p>
                      <a:pPr algn="l" fontAlgn="b"/>
                      <a:r>
                        <a:rPr lang="tr-TR" sz="800" b="1" u="none" strike="noStrike">
                          <a:effectLst/>
                        </a:rPr>
                        <a:t>Kolay</a:t>
                      </a:r>
                      <a:endParaRPr lang="tr-TR" sz="800" b="1"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tr-TR" sz="800" b="1" u="none" strike="noStrike" dirty="0">
                          <a:effectLst/>
                        </a:rPr>
                        <a:t> ≤ 3,0</a:t>
                      </a:r>
                      <a:endParaRPr lang="tr-TR" sz="800" b="1" i="0" u="none" strike="noStrike" dirty="0">
                        <a:solidFill>
                          <a:srgbClr val="000000"/>
                        </a:solidFill>
                        <a:effectLst/>
                        <a:latin typeface="Calibri" panose="020F0502020204030204" pitchFamily="34" charset="0"/>
                      </a:endParaRPr>
                    </a:p>
                  </a:txBody>
                  <a:tcPr marL="0" marR="0" marT="0" marB="0" anchor="ctr">
                    <a:solidFill>
                      <a:srgbClr val="25B98B"/>
                    </a:solidFill>
                  </a:tcPr>
                </a:tc>
                <a:extLst>
                  <a:ext uri="{0D108BD9-81ED-4DB2-BD59-A6C34878D82A}">
                    <a16:rowId xmlns:a16="http://schemas.microsoft.com/office/drawing/2014/main" val="2541869536"/>
                  </a:ext>
                </a:extLst>
              </a:tr>
            </a:tbl>
          </a:graphicData>
        </a:graphic>
      </p:graphicFrame>
      <p:pic>
        <p:nvPicPr>
          <p:cNvPr id="8" name="Resi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249330"/>
            <a:ext cx="713386" cy="513945"/>
          </a:xfrm>
          <a:prstGeom prst="rect">
            <a:avLst/>
          </a:prstGeom>
        </p:spPr>
      </p:pic>
      <p:pic>
        <p:nvPicPr>
          <p:cNvPr id="12" name="Resim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1759" y="4216004"/>
            <a:ext cx="712241" cy="541204"/>
          </a:xfrm>
          <a:prstGeom prst="rect">
            <a:avLst/>
          </a:prstGeom>
        </p:spPr>
      </p:pic>
      <p:graphicFrame>
        <p:nvGraphicFramePr>
          <p:cNvPr id="13" name="Grafik 12"/>
          <p:cNvGraphicFramePr>
            <a:graphicFrameLocks/>
          </p:cNvGraphicFramePr>
          <p:nvPr>
            <p:extLst>
              <p:ext uri="{D42A27DB-BD31-4B8C-83A1-F6EECF244321}">
                <p14:modId xmlns:p14="http://schemas.microsoft.com/office/powerpoint/2010/main" val="418916171"/>
              </p:ext>
            </p:extLst>
          </p:nvPr>
        </p:nvGraphicFramePr>
        <p:xfrm>
          <a:off x="0" y="1307041"/>
          <a:ext cx="4943706" cy="252941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Grafik 13"/>
          <p:cNvGraphicFramePr>
            <a:graphicFrameLocks/>
          </p:cNvGraphicFramePr>
          <p:nvPr>
            <p:extLst>
              <p:ext uri="{D42A27DB-BD31-4B8C-83A1-F6EECF244321}">
                <p14:modId xmlns:p14="http://schemas.microsoft.com/office/powerpoint/2010/main" val="539284479"/>
              </p:ext>
            </p:extLst>
          </p:nvPr>
        </p:nvGraphicFramePr>
        <p:xfrm>
          <a:off x="4943704" y="1300974"/>
          <a:ext cx="4200296" cy="254155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699027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868"/>
            <a:ext cx="9144000" cy="5143500"/>
          </a:xfrm>
          <a:prstGeom prst="rect">
            <a:avLst/>
          </a:prstGeom>
        </p:spPr>
      </p:pic>
      <p:graphicFrame>
        <p:nvGraphicFramePr>
          <p:cNvPr id="7" name="Grafik 6"/>
          <p:cNvGraphicFramePr>
            <a:graphicFrameLocks/>
          </p:cNvGraphicFramePr>
          <p:nvPr>
            <p:extLst>
              <p:ext uri="{D42A27DB-BD31-4B8C-83A1-F6EECF244321}">
                <p14:modId xmlns:p14="http://schemas.microsoft.com/office/powerpoint/2010/main" val="1255841940"/>
              </p:ext>
            </p:extLst>
          </p:nvPr>
        </p:nvGraphicFramePr>
        <p:xfrm>
          <a:off x="0" y="1339207"/>
          <a:ext cx="4884234" cy="27941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afik 9"/>
          <p:cNvGraphicFramePr>
            <a:graphicFrameLocks/>
          </p:cNvGraphicFramePr>
          <p:nvPr>
            <p:extLst>
              <p:ext uri="{D42A27DB-BD31-4B8C-83A1-F6EECF244321}">
                <p14:modId xmlns:p14="http://schemas.microsoft.com/office/powerpoint/2010/main" val="304650125"/>
              </p:ext>
            </p:extLst>
          </p:nvPr>
        </p:nvGraphicFramePr>
        <p:xfrm>
          <a:off x="4884234" y="1339207"/>
          <a:ext cx="4259766" cy="2794178"/>
        </p:xfrm>
        <a:graphic>
          <a:graphicData uri="http://schemas.openxmlformats.org/drawingml/2006/chart">
            <c:chart xmlns:c="http://schemas.openxmlformats.org/drawingml/2006/chart" xmlns:r="http://schemas.openxmlformats.org/officeDocument/2006/relationships" r:id="rId5"/>
          </a:graphicData>
        </a:graphic>
      </p:graphicFrame>
      <p:pic>
        <p:nvPicPr>
          <p:cNvPr id="8" name="Resim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267667"/>
            <a:ext cx="716492" cy="516182"/>
          </a:xfrm>
          <a:prstGeom prst="rect">
            <a:avLst/>
          </a:prstGeom>
        </p:spPr>
      </p:pic>
    </p:spTree>
    <p:extLst>
      <p:ext uri="{BB962C8B-B14F-4D97-AF65-F5344CB8AC3E}">
        <p14:creationId xmlns:p14="http://schemas.microsoft.com/office/powerpoint/2010/main" val="6680567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Dikdörtgen 2"/>
          <p:cNvSpPr/>
          <p:nvPr/>
        </p:nvSpPr>
        <p:spPr>
          <a:xfrm>
            <a:off x="0" y="4440228"/>
            <a:ext cx="9144000" cy="707886"/>
          </a:xfrm>
          <a:prstGeom prst="rect">
            <a:avLst/>
          </a:prstGeom>
        </p:spPr>
        <p:txBody>
          <a:bodyPr wrap="square">
            <a:spAutoFit/>
          </a:bodyPr>
          <a:lstStyle/>
          <a:p>
            <a:pPr algn="just"/>
            <a:r>
              <a:rPr lang="tr-TR" sz="1000" dirty="0">
                <a:solidFill>
                  <a:schemeClr val="bg1"/>
                </a:solidFill>
                <a:latin typeface="Arial Nova" panose="020B0504020202020204" pitchFamily="34" charset="0"/>
              </a:rPr>
              <a:t>Bu raporda yer alan değerler, ifadeler ve görseller MİNT tarafından özenli araştırmalar ve çalışmalar sonucunda elde edilmiş olmasına rağmen bu verilerin doğruluğu garanti edilmemektedir. Raporun içerdiği veriler referans alınarak yapılacak olan yatırım, anlaşma ya da tavsiyelerin sorumluluğu kişi ya da kurumların kendilerine aittir. Raporun tümü veya bir bölümü MİNT’in yazılı izni alınmadan hiçbir şekilde yayınlanamaz, çoğaltılamaz, kullanılamaz ya da referans olarak gösterilemez. MİNT’in yazılı izni alınmadan hiçbir kontrata, anlaşmaya veya diğer dokümanlara temel olacak şekilde kullanılamaz.</a:t>
            </a:r>
          </a:p>
        </p:txBody>
      </p:sp>
    </p:spTree>
    <p:extLst>
      <p:ext uri="{BB962C8B-B14F-4D97-AF65-F5344CB8AC3E}">
        <p14:creationId xmlns:p14="http://schemas.microsoft.com/office/powerpoint/2010/main" val="706105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İçerik Yer Tutucusu 1"/>
          <p:cNvSpPr>
            <a:spLocks noGrp="1"/>
          </p:cNvSpPr>
          <p:nvPr>
            <p:ph sz="half" idx="2"/>
          </p:nvPr>
        </p:nvSpPr>
        <p:spPr>
          <a:xfrm>
            <a:off x="0" y="1028996"/>
            <a:ext cx="1940312" cy="398366"/>
          </a:xfrm>
        </p:spPr>
        <p:txBody>
          <a:bodyPr>
            <a:normAutofit fontScale="92500" lnSpcReduction="10000"/>
          </a:bodyPr>
          <a:lstStyle/>
          <a:p>
            <a:pPr marL="0" indent="0">
              <a:buNone/>
            </a:pPr>
            <a:r>
              <a:rPr lang="tr-TR" dirty="0" smtClean="0"/>
              <a:t>Yönetici Özeti</a:t>
            </a:r>
            <a:endParaRPr lang="tr-TR" dirty="0"/>
          </a:p>
        </p:txBody>
      </p:sp>
      <p:sp>
        <p:nvSpPr>
          <p:cNvPr id="6" name="Metin kutusu 5">
            <a:extLst>
              <a:ext uri="{FF2B5EF4-FFF2-40B4-BE49-F238E27FC236}">
                <a16:creationId xmlns:a16="http://schemas.microsoft.com/office/drawing/2014/main" id="{C020338C-9B78-4E92-95FB-D3C193BB4046}"/>
              </a:ext>
            </a:extLst>
          </p:cNvPr>
          <p:cNvSpPr txBox="1"/>
          <p:nvPr/>
        </p:nvSpPr>
        <p:spPr>
          <a:xfrm>
            <a:off x="713386" y="1434708"/>
            <a:ext cx="8415519" cy="553998"/>
          </a:xfrm>
          <a:prstGeom prst="rect">
            <a:avLst/>
          </a:prstGeom>
          <a:noFill/>
        </p:spPr>
        <p:txBody>
          <a:bodyPr wrap="square" rtlCol="0">
            <a:spAutoFit/>
          </a:bodyPr>
          <a:lstStyle/>
          <a:p>
            <a:pPr algn="just"/>
            <a:r>
              <a:rPr lang="tr-TR" sz="1000" dirty="0"/>
              <a:t>İstanbul özelinde, Aralık ayında sermaye kazancı ve brüt kira getirisinden oluşan toplam getiri, aylık bazda </a:t>
            </a:r>
            <a:r>
              <a:rPr lang="tr-TR" sz="1000" dirty="0" smtClean="0"/>
              <a:t>%1,71; </a:t>
            </a:r>
            <a:r>
              <a:rPr lang="tr-TR" sz="1000" dirty="0"/>
              <a:t>yıllık bazda ise %</a:t>
            </a:r>
            <a:r>
              <a:rPr lang="tr-TR" sz="1000" dirty="0" smtClean="0"/>
              <a:t>32,82 oranında </a:t>
            </a:r>
            <a:r>
              <a:rPr lang="tr-TR" sz="1000" dirty="0"/>
              <a:t>gerçekleşmiştir. 2020 yılı Aralık ayı itibariyle </a:t>
            </a:r>
            <a:r>
              <a:rPr lang="tr-TR" sz="1000" dirty="0" smtClean="0"/>
              <a:t>geriye dönük 10 yıllık dönemde İstanbul’daki </a:t>
            </a:r>
            <a:r>
              <a:rPr lang="tr-TR" sz="1000" dirty="0"/>
              <a:t>konut yatırımlarının </a:t>
            </a:r>
            <a:r>
              <a:rPr lang="tr-TR" sz="1000" dirty="0" smtClean="0"/>
              <a:t>yıllık toplam </a:t>
            </a:r>
            <a:r>
              <a:rPr lang="tr-TR" sz="1000" dirty="0"/>
              <a:t>getirisi </a:t>
            </a:r>
            <a:r>
              <a:rPr lang="tr-TR" sz="1000" dirty="0" smtClean="0"/>
              <a:t>Altın </a:t>
            </a:r>
            <a:r>
              <a:rPr lang="tr-TR" sz="1000" dirty="0"/>
              <a:t>dışındaki finansal yatırım araçlarının getirisinden daha yüksek olarak gerçekleşmiştir.</a:t>
            </a:r>
          </a:p>
        </p:txBody>
      </p:sp>
      <p:sp>
        <p:nvSpPr>
          <p:cNvPr id="8" name="Metin kutusu 7">
            <a:extLst>
              <a:ext uri="{FF2B5EF4-FFF2-40B4-BE49-F238E27FC236}">
                <a16:creationId xmlns:a16="http://schemas.microsoft.com/office/drawing/2014/main" id="{061A51FE-9056-4AFA-A7CB-29A834745353}"/>
              </a:ext>
            </a:extLst>
          </p:cNvPr>
          <p:cNvSpPr txBox="1"/>
          <p:nvPr/>
        </p:nvSpPr>
        <p:spPr>
          <a:xfrm>
            <a:off x="713386" y="2011550"/>
            <a:ext cx="8445853" cy="553998"/>
          </a:xfrm>
          <a:prstGeom prst="rect">
            <a:avLst/>
          </a:prstGeom>
          <a:noFill/>
        </p:spPr>
        <p:txBody>
          <a:bodyPr wrap="square">
            <a:spAutoFit/>
          </a:bodyPr>
          <a:lstStyle/>
          <a:p>
            <a:pPr algn="just"/>
            <a:r>
              <a:rPr lang="tr-TR" sz="1000" dirty="0"/>
              <a:t>Türkiye Cumhuriyet Merkez Bankası tarafından yayımlanan Aralık ayı Konut Fiyat Endeksi verileri incelendiğinde, İstanbul genelinde konutlarda aylık %1,3; altı aylık %10,5; yıllık %27,9 ve 5 yıllık periyotta ise %36,5 oranında nominal artış gözlemlenmiştir. Uzun vadede ise İstanbul’daki reel getirinin pozitif olarak yansıdığı söylenebilir</a:t>
            </a:r>
            <a:r>
              <a:rPr lang="tr-TR" sz="1000" dirty="0" smtClean="0"/>
              <a:t>.</a:t>
            </a:r>
            <a:endParaRPr lang="tr-TR" sz="1000" dirty="0"/>
          </a:p>
        </p:txBody>
      </p:sp>
      <p:sp>
        <p:nvSpPr>
          <p:cNvPr id="9" name="Metin kutusu 8">
            <a:extLst>
              <a:ext uri="{FF2B5EF4-FFF2-40B4-BE49-F238E27FC236}">
                <a16:creationId xmlns:a16="http://schemas.microsoft.com/office/drawing/2014/main" id="{103C4255-D295-49B4-BA62-417DB0FB2825}"/>
              </a:ext>
            </a:extLst>
          </p:cNvPr>
          <p:cNvSpPr txBox="1"/>
          <p:nvPr/>
        </p:nvSpPr>
        <p:spPr>
          <a:xfrm>
            <a:off x="713386" y="2638397"/>
            <a:ext cx="8424338" cy="553998"/>
          </a:xfrm>
          <a:prstGeom prst="rect">
            <a:avLst/>
          </a:prstGeom>
          <a:noFill/>
        </p:spPr>
        <p:txBody>
          <a:bodyPr wrap="square">
            <a:spAutoFit/>
          </a:bodyPr>
          <a:lstStyle/>
          <a:p>
            <a:pPr algn="just"/>
            <a:r>
              <a:rPr lang="tr-TR" sz="1000" dirty="0" smtClean="0"/>
              <a:t>Bankacılık Düzenleme ve Denetleme Kurumu verileri kapsamında 2020 yılı son çeyreğinde toplam konut kredisi hacminin 80,4 Milyar TL düzeyine erişmiştir. Konut kredisi hacmi geçen çeyrek döneme göre %1,0; geçen yılın aynı dönemine kıyasla %38,0 oranında artış gerçekleşmiştir. Dönemsel kredi artış oranı ile konut kredi faiz oranı arasında ise -0,50 oranında korelasyon söz konusudur.   </a:t>
            </a:r>
            <a:endParaRPr lang="tr-TR" sz="1000" dirty="0"/>
          </a:p>
        </p:txBody>
      </p:sp>
      <p:sp>
        <p:nvSpPr>
          <p:cNvPr id="12" name="Metin kutusu 11">
            <a:extLst>
              <a:ext uri="{FF2B5EF4-FFF2-40B4-BE49-F238E27FC236}">
                <a16:creationId xmlns:a16="http://schemas.microsoft.com/office/drawing/2014/main" id="{103C4255-D295-49B4-BA62-417DB0FB2825}"/>
              </a:ext>
            </a:extLst>
          </p:cNvPr>
          <p:cNvSpPr txBox="1"/>
          <p:nvPr/>
        </p:nvSpPr>
        <p:spPr>
          <a:xfrm>
            <a:off x="713387" y="3306633"/>
            <a:ext cx="8415519" cy="400110"/>
          </a:xfrm>
          <a:prstGeom prst="rect">
            <a:avLst/>
          </a:prstGeom>
          <a:noFill/>
        </p:spPr>
        <p:txBody>
          <a:bodyPr wrap="square">
            <a:spAutoFit/>
          </a:bodyPr>
          <a:lstStyle/>
          <a:p>
            <a:pPr algn="just"/>
            <a:r>
              <a:rPr lang="tr-TR" sz="1000" dirty="0" smtClean="0"/>
              <a:t>İstanbul’daki konut fiyatları Aralık ayında 6.484 TL/m2 ve 839 ABD Dolar/m2 olarak ölçülmüştür. Yerel para bazında konut fiyatları artış gösterse de, 2020 yılı içerisindeki kur artışı konut fiyatlarının yabancı para karşılığının azalmasına neden olmuştur.  </a:t>
            </a:r>
            <a:endParaRPr lang="tr-TR" sz="1000" dirty="0"/>
          </a:p>
        </p:txBody>
      </p:sp>
      <p:sp>
        <p:nvSpPr>
          <p:cNvPr id="14" name="Metin kutusu 13">
            <a:extLst>
              <a:ext uri="{FF2B5EF4-FFF2-40B4-BE49-F238E27FC236}">
                <a16:creationId xmlns:a16="http://schemas.microsoft.com/office/drawing/2014/main" id="{103C4255-D295-49B4-BA62-417DB0FB2825}"/>
              </a:ext>
            </a:extLst>
          </p:cNvPr>
          <p:cNvSpPr txBox="1"/>
          <p:nvPr/>
        </p:nvSpPr>
        <p:spPr>
          <a:xfrm>
            <a:off x="713387" y="3815272"/>
            <a:ext cx="8414279" cy="400110"/>
          </a:xfrm>
          <a:prstGeom prst="rect">
            <a:avLst/>
          </a:prstGeom>
          <a:noFill/>
        </p:spPr>
        <p:txBody>
          <a:bodyPr wrap="square">
            <a:spAutoFit/>
          </a:bodyPr>
          <a:lstStyle/>
          <a:p>
            <a:pPr algn="just"/>
            <a:r>
              <a:rPr lang="tr-TR" sz="1000" dirty="0" smtClean="0"/>
              <a:t>İstanbul’da 2020 4ncü çeyrek dönem itibariyle yeni daire üretimi için alınan yapı ruhsatı sayısı 21bin adet olmuştur. İstanbul’da 2020 yılında daire için alınan toplam ruhsat sayısı ise 71.199’dur. Daire için alınan toplam ruhsatlar geçen yıla kıyasla yüzde 41 oranında artış göstermiştir.</a:t>
            </a:r>
            <a:endParaRPr lang="tr-TR" sz="1000" dirty="0"/>
          </a:p>
        </p:txBody>
      </p:sp>
      <p:pic>
        <p:nvPicPr>
          <p:cNvPr id="15" name="Resim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1434755"/>
            <a:ext cx="713385" cy="524925"/>
          </a:xfrm>
          <a:prstGeom prst="rect">
            <a:avLst/>
          </a:prstGeom>
        </p:spPr>
      </p:pic>
      <p:pic>
        <p:nvPicPr>
          <p:cNvPr id="16" name="Resim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97497"/>
            <a:ext cx="713385" cy="594760"/>
          </a:xfrm>
          <a:prstGeom prst="rect">
            <a:avLst/>
          </a:prstGeom>
        </p:spPr>
      </p:pic>
      <p:pic>
        <p:nvPicPr>
          <p:cNvPr id="17" name="Resim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2638397"/>
            <a:ext cx="713385" cy="551644"/>
          </a:xfrm>
          <a:prstGeom prst="rect">
            <a:avLst/>
          </a:prstGeom>
        </p:spPr>
      </p:pic>
      <p:pic>
        <p:nvPicPr>
          <p:cNvPr id="18" name="Resim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 y="3247535"/>
            <a:ext cx="713388" cy="513944"/>
          </a:xfrm>
          <a:prstGeom prst="rect">
            <a:avLst/>
          </a:prstGeom>
        </p:spPr>
      </p:pic>
      <p:pic>
        <p:nvPicPr>
          <p:cNvPr id="19" name="Resim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 y="3790782"/>
            <a:ext cx="713385" cy="502176"/>
          </a:xfrm>
          <a:prstGeom prst="rect">
            <a:avLst/>
          </a:prstGeom>
        </p:spPr>
      </p:pic>
      <p:pic>
        <p:nvPicPr>
          <p:cNvPr id="20" name="Resim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 y="4222829"/>
            <a:ext cx="713385" cy="638064"/>
          </a:xfrm>
          <a:prstGeom prst="rect">
            <a:avLst/>
          </a:prstGeom>
        </p:spPr>
      </p:pic>
      <p:sp>
        <p:nvSpPr>
          <p:cNvPr id="21" name="Metin kutusu 20">
            <a:extLst>
              <a:ext uri="{FF2B5EF4-FFF2-40B4-BE49-F238E27FC236}">
                <a16:creationId xmlns:a16="http://schemas.microsoft.com/office/drawing/2014/main" id="{103C4255-D295-49B4-BA62-417DB0FB2825}"/>
              </a:ext>
            </a:extLst>
          </p:cNvPr>
          <p:cNvSpPr txBox="1"/>
          <p:nvPr/>
        </p:nvSpPr>
        <p:spPr>
          <a:xfrm>
            <a:off x="713387" y="4270708"/>
            <a:ext cx="8430613" cy="553998"/>
          </a:xfrm>
          <a:prstGeom prst="rect">
            <a:avLst/>
          </a:prstGeom>
          <a:noFill/>
        </p:spPr>
        <p:txBody>
          <a:bodyPr wrap="square">
            <a:spAutoFit/>
          </a:bodyPr>
          <a:lstStyle/>
          <a:p>
            <a:r>
              <a:rPr lang="tr-TR" sz="1000" dirty="0" smtClean="0"/>
              <a:t>İstanbul’da Ocak ayı içerisinde 13.666 adet konut satışı (tarihsel ortalama: 19.807 adet) gerçekleştirilmiştir. Ocak ayındaki satışların %27si ilk el satışlardan, %73ü ise ikinci el satışlardan oluşmaktadır. İstanbul’da satılan her ilk el konuta karşılık 2,65 (Aralık ayında: 2,17) adet ikinci el konut satışı yapılmıştır. Tüketicilerin göreli olarak daha düşük değerli konutlara yöneldiği söylenebilir.</a:t>
            </a:r>
            <a:endParaRPr lang="tr-TR" sz="1000" dirty="0"/>
          </a:p>
        </p:txBody>
      </p:sp>
    </p:spTree>
    <p:extLst>
      <p:ext uri="{BB962C8B-B14F-4D97-AF65-F5344CB8AC3E}">
        <p14:creationId xmlns:p14="http://schemas.microsoft.com/office/powerpoint/2010/main" val="3962254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İçerik Yer Tutucusu 1"/>
          <p:cNvSpPr>
            <a:spLocks noGrp="1"/>
          </p:cNvSpPr>
          <p:nvPr>
            <p:ph sz="half" idx="2"/>
          </p:nvPr>
        </p:nvSpPr>
        <p:spPr>
          <a:xfrm>
            <a:off x="0" y="1028993"/>
            <a:ext cx="1940312" cy="398366"/>
          </a:xfrm>
        </p:spPr>
        <p:txBody>
          <a:bodyPr>
            <a:normAutofit fontScale="92500" lnSpcReduction="10000"/>
          </a:bodyPr>
          <a:lstStyle/>
          <a:p>
            <a:pPr marL="0" indent="0">
              <a:buNone/>
            </a:pPr>
            <a:r>
              <a:rPr lang="tr-TR" dirty="0" smtClean="0"/>
              <a:t>Yönetici Özeti</a:t>
            </a:r>
            <a:endParaRPr lang="tr-TR" dirty="0"/>
          </a:p>
        </p:txBody>
      </p:sp>
      <p:sp>
        <p:nvSpPr>
          <p:cNvPr id="18" name="Metin kutusu 17">
            <a:extLst>
              <a:ext uri="{FF2B5EF4-FFF2-40B4-BE49-F238E27FC236}">
                <a16:creationId xmlns:a16="http://schemas.microsoft.com/office/drawing/2014/main" id="{103C4255-D295-49B4-BA62-417DB0FB2825}"/>
              </a:ext>
            </a:extLst>
          </p:cNvPr>
          <p:cNvSpPr txBox="1"/>
          <p:nvPr/>
        </p:nvSpPr>
        <p:spPr>
          <a:xfrm>
            <a:off x="713386" y="1501623"/>
            <a:ext cx="8430614" cy="553998"/>
          </a:xfrm>
          <a:prstGeom prst="rect">
            <a:avLst/>
          </a:prstGeom>
          <a:noFill/>
        </p:spPr>
        <p:txBody>
          <a:bodyPr wrap="square">
            <a:spAutoFit/>
          </a:bodyPr>
          <a:lstStyle/>
          <a:p>
            <a:pPr algn="just"/>
            <a:r>
              <a:rPr lang="tr-TR" sz="1000" dirty="0" smtClean="0"/>
              <a:t>İstanbul’da Ocak ayında gerçekleştirilen ipotekli satışların yüzde 25’i (590 adet) ilk el konutlarda; yüzde 75’lik (1.748 adet) kısmı ise ikinci el konutlardadır. İstanbul’da ipotekli satışların toplam satışlar içindeki payı %17 düzeyindedir. İpotekli satışlar ile konut </a:t>
            </a:r>
            <a:r>
              <a:rPr lang="tr-TR" sz="1000" dirty="0"/>
              <a:t>kredi faiz oranı arasında ise -</a:t>
            </a:r>
            <a:r>
              <a:rPr lang="tr-TR" sz="1000" dirty="0" smtClean="0"/>
              <a:t>0,93 </a:t>
            </a:r>
            <a:r>
              <a:rPr lang="tr-TR" sz="1000" dirty="0"/>
              <a:t>oranında </a:t>
            </a:r>
            <a:r>
              <a:rPr lang="tr-TR" sz="1000" dirty="0" smtClean="0"/>
              <a:t>yüksek korelasyon </a:t>
            </a:r>
            <a:r>
              <a:rPr lang="tr-TR" sz="1000" dirty="0"/>
              <a:t>söz konusudur.   </a:t>
            </a:r>
          </a:p>
        </p:txBody>
      </p:sp>
      <p:sp>
        <p:nvSpPr>
          <p:cNvPr id="20" name="Metin kutusu 19">
            <a:extLst>
              <a:ext uri="{FF2B5EF4-FFF2-40B4-BE49-F238E27FC236}">
                <a16:creationId xmlns:a16="http://schemas.microsoft.com/office/drawing/2014/main" id="{103C4255-D295-49B4-BA62-417DB0FB2825}"/>
              </a:ext>
            </a:extLst>
          </p:cNvPr>
          <p:cNvSpPr txBox="1"/>
          <p:nvPr/>
        </p:nvSpPr>
        <p:spPr>
          <a:xfrm>
            <a:off x="713386" y="2089924"/>
            <a:ext cx="8430613" cy="400110"/>
          </a:xfrm>
          <a:prstGeom prst="rect">
            <a:avLst/>
          </a:prstGeom>
          <a:noFill/>
        </p:spPr>
        <p:txBody>
          <a:bodyPr wrap="square">
            <a:spAutoFit/>
          </a:bodyPr>
          <a:lstStyle/>
          <a:p>
            <a:pPr algn="just"/>
            <a:r>
              <a:rPr lang="tr-TR" sz="1000" dirty="0" smtClean="0"/>
              <a:t>İstanbul’da Ocak ayı içerisinde en fazla konut satışının gerçekleştirildiği ilçe Esenyurt’tur. Esenyurt’ta gerçekleştirilen satışlar İstanbul’daki toplam satışların yüzde 15’i düzeyindedir. Beykoz ise Ocak ayı içerisinde 30 adetlik satış ile en az konut satışının gerçekleştirildiği ilçedir.</a:t>
            </a:r>
            <a:endParaRPr lang="tr-TR" sz="1000" dirty="0"/>
          </a:p>
        </p:txBody>
      </p:sp>
      <p:sp>
        <p:nvSpPr>
          <p:cNvPr id="22" name="Metin kutusu 21">
            <a:extLst>
              <a:ext uri="{FF2B5EF4-FFF2-40B4-BE49-F238E27FC236}">
                <a16:creationId xmlns:a16="http://schemas.microsoft.com/office/drawing/2014/main" id="{103C4255-D295-49B4-BA62-417DB0FB2825}"/>
              </a:ext>
            </a:extLst>
          </p:cNvPr>
          <p:cNvSpPr txBox="1"/>
          <p:nvPr/>
        </p:nvSpPr>
        <p:spPr>
          <a:xfrm>
            <a:off x="713385" y="2605964"/>
            <a:ext cx="8430613" cy="553998"/>
          </a:xfrm>
          <a:prstGeom prst="rect">
            <a:avLst/>
          </a:prstGeom>
          <a:noFill/>
        </p:spPr>
        <p:txBody>
          <a:bodyPr wrap="square">
            <a:spAutoFit/>
          </a:bodyPr>
          <a:lstStyle/>
          <a:p>
            <a:pPr algn="just"/>
            <a:r>
              <a:rPr lang="tr-TR" sz="1000" dirty="0" smtClean="0"/>
              <a:t>İstanbul’da Ocak ayında yabancıya yapılan konut satışları 1.380 adet olarak gerçekleşmiştir. İstanbul’daki satışlar toplam yabancıya satılan konutların %52’sini oluşturmuştur. Diğer taraftan, Ocak ayındaki satış düzeyinin tarihsel ortalamadan 502 adet daha fazla olduğu gözlemlenmiştir. Döviz </a:t>
            </a:r>
            <a:r>
              <a:rPr lang="tr-TR" sz="1000" dirty="0"/>
              <a:t>kurundaki gelişmelerin yabancıların konut alımlarını etkilediği söylenebilir (Korelasyon: +0,81). </a:t>
            </a:r>
          </a:p>
        </p:txBody>
      </p:sp>
      <p:sp>
        <p:nvSpPr>
          <p:cNvPr id="24" name="Metin kutusu 23">
            <a:extLst>
              <a:ext uri="{FF2B5EF4-FFF2-40B4-BE49-F238E27FC236}">
                <a16:creationId xmlns:a16="http://schemas.microsoft.com/office/drawing/2014/main" id="{103C4255-D295-49B4-BA62-417DB0FB2825}"/>
              </a:ext>
            </a:extLst>
          </p:cNvPr>
          <p:cNvSpPr txBox="1"/>
          <p:nvPr/>
        </p:nvSpPr>
        <p:spPr>
          <a:xfrm>
            <a:off x="716492" y="4215943"/>
            <a:ext cx="8424400" cy="553998"/>
          </a:xfrm>
          <a:prstGeom prst="rect">
            <a:avLst/>
          </a:prstGeom>
          <a:noFill/>
        </p:spPr>
        <p:txBody>
          <a:bodyPr wrap="square">
            <a:spAutoFit/>
          </a:bodyPr>
          <a:lstStyle/>
          <a:p>
            <a:pPr algn="just"/>
            <a:r>
              <a:rPr lang="tr-TR" sz="1000" dirty="0" smtClean="0"/>
              <a:t>Türkiye İstatistik Kurumu tarafından açıklanan Aralık ayı Türkiye geneli «İnşaat Maliyet Endeksi» verilerine göre, inşaat maliyetleri aylık %2,68; yıllık ise %24,88 oranında artış göstermiştir. İnşaat maliyet endeksi ile dolar kuru arasındaki korelasyon düzeyinin +0,99 olması, kurdaki değişkenliğin inşaat girdi maliyetleri üzerinde mutlak etkin olduğu gerçeğini de göstermektedir. </a:t>
            </a:r>
            <a:endParaRPr lang="tr-TR" sz="1000" dirty="0"/>
          </a:p>
        </p:txBody>
      </p:sp>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2596640"/>
            <a:ext cx="713387" cy="567714"/>
          </a:xfrm>
          <a:prstGeom prst="rect">
            <a:avLst/>
          </a:prstGeom>
        </p:spPr>
      </p:pic>
      <p:pic>
        <p:nvPicPr>
          <p:cNvPr id="6" name="Resim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427359"/>
            <a:ext cx="713388" cy="586291"/>
          </a:xfrm>
          <a:prstGeom prst="rect">
            <a:avLst/>
          </a:prstGeom>
        </p:spPr>
      </p:pic>
      <p:pic>
        <p:nvPicPr>
          <p:cNvPr id="7" name="Resim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253759"/>
            <a:ext cx="716492" cy="516182"/>
          </a:xfrm>
          <a:prstGeom prst="rect">
            <a:avLst/>
          </a:prstGeom>
        </p:spPr>
      </p:pic>
      <p:pic>
        <p:nvPicPr>
          <p:cNvPr id="8" name="Resim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09" y="2027458"/>
            <a:ext cx="716494" cy="516184"/>
          </a:xfrm>
          <a:prstGeom prst="rect">
            <a:avLst/>
          </a:prstGeom>
        </p:spPr>
      </p:pic>
      <p:sp>
        <p:nvSpPr>
          <p:cNvPr id="12" name="Metin kutusu 11">
            <a:extLst>
              <a:ext uri="{FF2B5EF4-FFF2-40B4-BE49-F238E27FC236}">
                <a16:creationId xmlns:a16="http://schemas.microsoft.com/office/drawing/2014/main" id="{103C4255-D295-49B4-BA62-417DB0FB2825}"/>
              </a:ext>
            </a:extLst>
          </p:cNvPr>
          <p:cNvSpPr txBox="1"/>
          <p:nvPr/>
        </p:nvSpPr>
        <p:spPr>
          <a:xfrm>
            <a:off x="716492" y="3205397"/>
            <a:ext cx="8424400" cy="553998"/>
          </a:xfrm>
          <a:prstGeom prst="rect">
            <a:avLst/>
          </a:prstGeom>
          <a:noFill/>
        </p:spPr>
        <p:txBody>
          <a:bodyPr wrap="square">
            <a:spAutoFit/>
          </a:bodyPr>
          <a:lstStyle/>
          <a:p>
            <a:pPr algn="just"/>
            <a:r>
              <a:rPr lang="tr-TR" sz="1000" dirty="0" smtClean="0"/>
              <a:t>İstanbul’da Aralık ayında konut satın alma gücü endeks değeri, artan konut kredi faiz oranı ve artış eğilimini devam ettiren konut fiyatlarına bağlı olarak, eşik değer olan 100 </a:t>
            </a:r>
            <a:r>
              <a:rPr lang="tr-TR" sz="1000" dirty="0" smtClean="0"/>
              <a:t>puana gelmiştir. Konut fiyatları, hane harcanabilir geliri ve kredi </a:t>
            </a:r>
            <a:r>
              <a:rPr lang="tr-TR" sz="1000" dirty="0" smtClean="0"/>
              <a:t>faiz oranlarındaki gelişmeler konut satın alama gücü eğilimini </a:t>
            </a:r>
            <a:r>
              <a:rPr lang="tr-TR" sz="1000" dirty="0" smtClean="0"/>
              <a:t>şekillendirmektedir.</a:t>
            </a:r>
            <a:endParaRPr lang="tr-TR" sz="1000" dirty="0"/>
          </a:p>
        </p:txBody>
      </p:sp>
      <p:sp>
        <p:nvSpPr>
          <p:cNvPr id="13" name="Metin kutusu 12">
            <a:extLst>
              <a:ext uri="{FF2B5EF4-FFF2-40B4-BE49-F238E27FC236}">
                <a16:creationId xmlns:a16="http://schemas.microsoft.com/office/drawing/2014/main" id="{103C4255-D295-49B4-BA62-417DB0FB2825}"/>
              </a:ext>
            </a:extLst>
          </p:cNvPr>
          <p:cNvSpPr txBox="1"/>
          <p:nvPr/>
        </p:nvSpPr>
        <p:spPr>
          <a:xfrm>
            <a:off x="716492" y="3808214"/>
            <a:ext cx="8430613" cy="400110"/>
          </a:xfrm>
          <a:prstGeom prst="rect">
            <a:avLst/>
          </a:prstGeom>
          <a:noFill/>
        </p:spPr>
        <p:txBody>
          <a:bodyPr wrap="square">
            <a:spAutoFit/>
          </a:bodyPr>
          <a:lstStyle/>
          <a:p>
            <a:pPr algn="just"/>
            <a:r>
              <a:rPr lang="tr-TR" sz="1000" dirty="0" smtClean="0"/>
              <a:t>İstanbul’da Aralık ayında konut fiyatları ortalama hanehalkı harcanabilir gelirinin </a:t>
            </a:r>
            <a:r>
              <a:rPr lang="tr-TR" sz="1000" dirty="0" smtClean="0"/>
              <a:t>3,01 </a:t>
            </a:r>
            <a:r>
              <a:rPr lang="tr-TR" sz="1000" dirty="0" smtClean="0"/>
              <a:t>katı olmuş ve eşik değer olan 3’ün üzerine çıkmıştır. Geçen yıl aynı dönemde ise bu oran </a:t>
            </a:r>
            <a:r>
              <a:rPr lang="tr-TR" sz="1000" dirty="0" smtClean="0"/>
              <a:t>2,64’tür. </a:t>
            </a:r>
            <a:endParaRPr lang="tr-TR" sz="1000" dirty="0"/>
          </a:p>
        </p:txBody>
      </p:sp>
      <p:pic>
        <p:nvPicPr>
          <p:cNvPr id="5" name="Resim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10" y="3167581"/>
            <a:ext cx="713386" cy="513945"/>
          </a:xfrm>
          <a:prstGeom prst="rect">
            <a:avLst/>
          </a:prstGeom>
        </p:spPr>
      </p:pic>
      <p:pic>
        <p:nvPicPr>
          <p:cNvPr id="15" name="Resim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26" y="3737667"/>
            <a:ext cx="712241" cy="541204"/>
          </a:xfrm>
          <a:prstGeom prst="rect">
            <a:avLst/>
          </a:prstGeom>
        </p:spPr>
      </p:pic>
    </p:spTree>
    <p:extLst>
      <p:ext uri="{BB962C8B-B14F-4D97-AF65-F5344CB8AC3E}">
        <p14:creationId xmlns:p14="http://schemas.microsoft.com/office/powerpoint/2010/main" val="753875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1" name="Metin Yer Tutucusu 10">
            <a:extLst>
              <a:ext uri="{FF2B5EF4-FFF2-40B4-BE49-F238E27FC236}">
                <a16:creationId xmlns:a16="http://schemas.microsoft.com/office/drawing/2014/main" id="{DB4ADFD0-D9B4-4027-AF05-CF905A589AB2}"/>
              </a:ext>
            </a:extLst>
          </p:cNvPr>
          <p:cNvSpPr>
            <a:spLocks noGrp="1"/>
          </p:cNvSpPr>
          <p:nvPr>
            <p:ph type="body" idx="1"/>
          </p:nvPr>
        </p:nvSpPr>
        <p:spPr>
          <a:xfrm>
            <a:off x="327523" y="1297639"/>
            <a:ext cx="3540496" cy="315723"/>
          </a:xfrm>
        </p:spPr>
        <p:txBody>
          <a:bodyPr anchor="ctr">
            <a:normAutofit/>
          </a:bodyPr>
          <a:lstStyle/>
          <a:p>
            <a:pPr algn="ctr"/>
            <a:r>
              <a:rPr lang="tr-TR" sz="1200" dirty="0">
                <a:solidFill>
                  <a:schemeClr val="accent6"/>
                </a:solidFill>
              </a:rPr>
              <a:t>İSTANBUL: KONUT GETİRİSİ &amp; FİNANSAL ARAÇLAR</a:t>
            </a:r>
          </a:p>
        </p:txBody>
      </p:sp>
      <p:graphicFrame>
        <p:nvGraphicFramePr>
          <p:cNvPr id="15" name="İçerik Yer Tutucusu 14">
            <a:extLst>
              <a:ext uri="{FF2B5EF4-FFF2-40B4-BE49-F238E27FC236}">
                <a16:creationId xmlns:a16="http://schemas.microsoft.com/office/drawing/2014/main" id="{39AA68FA-9349-419F-AC73-E9FEDACAADA7}"/>
              </a:ext>
            </a:extLst>
          </p:cNvPr>
          <p:cNvGraphicFramePr>
            <a:graphicFrameLocks noGrp="1"/>
          </p:cNvGraphicFramePr>
          <p:nvPr>
            <p:ph sz="half" idx="2"/>
            <p:extLst>
              <p:ext uri="{D42A27DB-BD31-4B8C-83A1-F6EECF244321}">
                <p14:modId xmlns:p14="http://schemas.microsoft.com/office/powerpoint/2010/main" val="3921094442"/>
              </p:ext>
            </p:extLst>
          </p:nvPr>
        </p:nvGraphicFramePr>
        <p:xfrm>
          <a:off x="0" y="1644188"/>
          <a:ext cx="4195543" cy="2370283"/>
        </p:xfrm>
        <a:graphic>
          <a:graphicData uri="http://schemas.openxmlformats.org/drawingml/2006/table">
            <a:tbl>
              <a:tblPr>
                <a:effectLst>
                  <a:outerShdw blurRad="139700" dist="114300" dir="5580000" sx="99000" sy="99000" algn="ctr" rotWithShape="0">
                    <a:srgbClr val="25B98B">
                      <a:alpha val="93000"/>
                    </a:srgbClr>
                  </a:outerShdw>
                </a:effectLst>
                <a:tableStyleId>{5C22544A-7EE6-4342-B048-85BDC9FD1C3A}</a:tableStyleId>
              </a:tblPr>
              <a:tblGrid>
                <a:gridCol w="484101">
                  <a:extLst>
                    <a:ext uri="{9D8B030D-6E8A-4147-A177-3AD203B41FA5}">
                      <a16:colId xmlns:a16="http://schemas.microsoft.com/office/drawing/2014/main" val="2977765097"/>
                    </a:ext>
                  </a:extLst>
                </a:gridCol>
                <a:gridCol w="530206">
                  <a:extLst>
                    <a:ext uri="{9D8B030D-6E8A-4147-A177-3AD203B41FA5}">
                      <a16:colId xmlns:a16="http://schemas.microsoft.com/office/drawing/2014/main" val="1653228090"/>
                    </a:ext>
                  </a:extLst>
                </a:gridCol>
                <a:gridCol w="530206">
                  <a:extLst>
                    <a:ext uri="{9D8B030D-6E8A-4147-A177-3AD203B41FA5}">
                      <a16:colId xmlns:a16="http://schemas.microsoft.com/office/drawing/2014/main" val="2429342832"/>
                    </a:ext>
                  </a:extLst>
                </a:gridCol>
                <a:gridCol w="530206">
                  <a:extLst>
                    <a:ext uri="{9D8B030D-6E8A-4147-A177-3AD203B41FA5}">
                      <a16:colId xmlns:a16="http://schemas.microsoft.com/office/drawing/2014/main" val="4075026945"/>
                    </a:ext>
                  </a:extLst>
                </a:gridCol>
                <a:gridCol w="530206">
                  <a:extLst>
                    <a:ext uri="{9D8B030D-6E8A-4147-A177-3AD203B41FA5}">
                      <a16:colId xmlns:a16="http://schemas.microsoft.com/office/drawing/2014/main" val="3725878093"/>
                    </a:ext>
                  </a:extLst>
                </a:gridCol>
                <a:gridCol w="530206">
                  <a:extLst>
                    <a:ext uri="{9D8B030D-6E8A-4147-A177-3AD203B41FA5}">
                      <a16:colId xmlns:a16="http://schemas.microsoft.com/office/drawing/2014/main" val="488834974"/>
                    </a:ext>
                  </a:extLst>
                </a:gridCol>
                <a:gridCol w="530206">
                  <a:extLst>
                    <a:ext uri="{9D8B030D-6E8A-4147-A177-3AD203B41FA5}">
                      <a16:colId xmlns:a16="http://schemas.microsoft.com/office/drawing/2014/main" val="3576205699"/>
                    </a:ext>
                  </a:extLst>
                </a:gridCol>
                <a:gridCol w="530206">
                  <a:extLst>
                    <a:ext uri="{9D8B030D-6E8A-4147-A177-3AD203B41FA5}">
                      <a16:colId xmlns:a16="http://schemas.microsoft.com/office/drawing/2014/main" val="2151573033"/>
                    </a:ext>
                  </a:extLst>
                </a:gridCol>
              </a:tblGrid>
              <a:tr h="193313">
                <a:tc>
                  <a:txBody>
                    <a:bodyPr/>
                    <a:lstStyle/>
                    <a:p>
                      <a:pPr algn="ctr" fontAlgn="ctr"/>
                      <a:r>
                        <a:rPr lang="tr-TR" sz="800" b="1" u="none" strike="noStrike" dirty="0">
                          <a:effectLst/>
                        </a:rPr>
                        <a:t>Tarih</a:t>
                      </a:r>
                      <a:endParaRPr lang="tr-TR" sz="800" b="1" i="0" u="none" strike="noStrike" dirty="0">
                        <a:solidFill>
                          <a:srgbClr val="000000"/>
                        </a:solidFill>
                        <a:effectLst/>
                        <a:latin typeface="Calibri" panose="020F0502020204030204" pitchFamily="34" charset="0"/>
                      </a:endParaRPr>
                    </a:p>
                  </a:txBody>
                  <a:tcPr marL="0" marR="0" marT="0" marB="0" anchor="ctr">
                    <a:noFill/>
                  </a:tcPr>
                </a:tc>
                <a:tc>
                  <a:txBody>
                    <a:bodyPr/>
                    <a:lstStyle/>
                    <a:p>
                      <a:pPr algn="ctr" fontAlgn="ctr"/>
                      <a:r>
                        <a:rPr lang="tr-TR" sz="800" b="1" u="none" strike="noStrike" kern="1200" dirty="0">
                          <a:solidFill>
                            <a:schemeClr val="dk1"/>
                          </a:solidFill>
                          <a:effectLst/>
                          <a:latin typeface="+mn-lt"/>
                          <a:ea typeface="+mn-ea"/>
                          <a:cs typeface="+mn-cs"/>
                        </a:rPr>
                        <a:t>Konut</a:t>
                      </a:r>
                    </a:p>
                  </a:txBody>
                  <a:tcPr marL="0" marR="0" marT="0" marB="0" anchor="ctr">
                    <a:noFill/>
                  </a:tcPr>
                </a:tc>
                <a:tc>
                  <a:txBody>
                    <a:bodyPr/>
                    <a:lstStyle/>
                    <a:p>
                      <a:pPr algn="ctr" fontAlgn="ctr"/>
                      <a:r>
                        <a:rPr lang="tr-TR" sz="800" b="1" u="none" strike="noStrike" kern="1200" dirty="0">
                          <a:solidFill>
                            <a:schemeClr val="dk1"/>
                          </a:solidFill>
                          <a:effectLst/>
                          <a:latin typeface="+mn-lt"/>
                          <a:ea typeface="+mn-ea"/>
                          <a:cs typeface="+mn-cs"/>
                        </a:rPr>
                        <a:t>Mevduat</a:t>
                      </a:r>
                    </a:p>
                  </a:txBody>
                  <a:tcPr marL="0" marR="0" marT="0" marB="0" anchor="ctr">
                    <a:noFill/>
                  </a:tcPr>
                </a:tc>
                <a:tc>
                  <a:txBody>
                    <a:bodyPr/>
                    <a:lstStyle/>
                    <a:p>
                      <a:pPr algn="ctr" fontAlgn="ctr"/>
                      <a:r>
                        <a:rPr lang="tr-TR" sz="800" b="1" u="none" strike="noStrike" kern="1200" dirty="0">
                          <a:solidFill>
                            <a:schemeClr val="dk1"/>
                          </a:solidFill>
                          <a:effectLst/>
                          <a:latin typeface="+mn-lt"/>
                          <a:ea typeface="+mn-ea"/>
                          <a:cs typeface="+mn-cs"/>
                        </a:rPr>
                        <a:t>BIST-100</a:t>
                      </a:r>
                    </a:p>
                  </a:txBody>
                  <a:tcPr marL="0" marR="0" marT="0" marB="0" anchor="ctr">
                    <a:noFill/>
                  </a:tcPr>
                </a:tc>
                <a:tc>
                  <a:txBody>
                    <a:bodyPr/>
                    <a:lstStyle/>
                    <a:p>
                      <a:pPr algn="ctr" fontAlgn="ctr"/>
                      <a:r>
                        <a:rPr lang="tr-TR" sz="800" b="1" u="none" strike="noStrike" kern="1200" dirty="0">
                          <a:solidFill>
                            <a:schemeClr val="dk1"/>
                          </a:solidFill>
                          <a:effectLst/>
                          <a:latin typeface="+mn-lt"/>
                          <a:ea typeface="+mn-ea"/>
                          <a:cs typeface="+mn-cs"/>
                        </a:rPr>
                        <a:t>Dolar</a:t>
                      </a:r>
                    </a:p>
                  </a:txBody>
                  <a:tcPr marL="0" marR="0" marT="0" marB="0" anchor="ctr">
                    <a:noFill/>
                  </a:tcPr>
                </a:tc>
                <a:tc>
                  <a:txBody>
                    <a:bodyPr/>
                    <a:lstStyle/>
                    <a:p>
                      <a:pPr algn="ctr" fontAlgn="ctr"/>
                      <a:r>
                        <a:rPr lang="tr-TR" sz="800" b="1" u="none" strike="noStrike" kern="1200" dirty="0">
                          <a:solidFill>
                            <a:schemeClr val="dk1"/>
                          </a:solidFill>
                          <a:effectLst/>
                          <a:latin typeface="+mn-lt"/>
                          <a:ea typeface="+mn-ea"/>
                          <a:cs typeface="+mn-cs"/>
                        </a:rPr>
                        <a:t>Euro</a:t>
                      </a:r>
                    </a:p>
                  </a:txBody>
                  <a:tcPr marL="0" marR="0" marT="0" marB="0" anchor="ctr">
                    <a:noFill/>
                  </a:tcPr>
                </a:tc>
                <a:tc>
                  <a:txBody>
                    <a:bodyPr/>
                    <a:lstStyle/>
                    <a:p>
                      <a:pPr algn="ctr" fontAlgn="ctr"/>
                      <a:r>
                        <a:rPr lang="tr-TR" sz="800" b="1" u="none" strike="noStrike" kern="1200" dirty="0">
                          <a:solidFill>
                            <a:schemeClr val="dk1"/>
                          </a:solidFill>
                          <a:effectLst/>
                          <a:latin typeface="+mn-lt"/>
                          <a:ea typeface="+mn-ea"/>
                          <a:cs typeface="+mn-cs"/>
                        </a:rPr>
                        <a:t>Altın</a:t>
                      </a:r>
                    </a:p>
                  </a:txBody>
                  <a:tcPr marL="0" marR="0" marT="0" marB="0" anchor="ctr">
                    <a:noFill/>
                  </a:tcPr>
                </a:tc>
                <a:tc>
                  <a:txBody>
                    <a:bodyPr/>
                    <a:lstStyle/>
                    <a:p>
                      <a:pPr algn="ctr" fontAlgn="ctr"/>
                      <a:r>
                        <a:rPr lang="tr-TR" sz="800" b="1" u="none" strike="noStrike" kern="1200" dirty="0">
                          <a:solidFill>
                            <a:schemeClr val="dk1"/>
                          </a:solidFill>
                          <a:effectLst/>
                          <a:latin typeface="+mn-lt"/>
                          <a:ea typeface="+mn-ea"/>
                          <a:cs typeface="+mn-cs"/>
                        </a:rPr>
                        <a:t>TÜFE</a:t>
                      </a:r>
                    </a:p>
                  </a:txBody>
                  <a:tcPr marL="0" marR="0" marT="0" marB="0" anchor="ctr">
                    <a:noFill/>
                  </a:tcPr>
                </a:tc>
                <a:extLst>
                  <a:ext uri="{0D108BD9-81ED-4DB2-BD59-A6C34878D82A}">
                    <a16:rowId xmlns:a16="http://schemas.microsoft.com/office/drawing/2014/main" val="1385142962"/>
                  </a:ext>
                </a:extLst>
              </a:tr>
              <a:tr h="193313">
                <a:tc>
                  <a:txBody>
                    <a:bodyPr/>
                    <a:lstStyle/>
                    <a:p>
                      <a:pPr algn="ctr" fontAlgn="b"/>
                      <a:r>
                        <a:rPr lang="tr-TR" sz="800" u="none" strike="noStrike" dirty="0" smtClean="0">
                          <a:effectLst/>
                        </a:rPr>
                        <a:t>2011-12</a:t>
                      </a:r>
                      <a:endParaRPr lang="tr-TR" sz="800" b="1" i="0" u="none" strike="noStrike" dirty="0">
                        <a:solidFill>
                          <a:srgbClr val="000000"/>
                        </a:solidFill>
                        <a:effectLst/>
                        <a:latin typeface="Calibri" panose="020F0502020204030204" pitchFamily="34" charset="0"/>
                      </a:endParaRPr>
                    </a:p>
                  </a:txBody>
                  <a:tcPr marL="0" marR="0" marT="0" marB="0" anchor="ctr">
                    <a:noFill/>
                  </a:tcPr>
                </a:tc>
                <a:tc>
                  <a:txBody>
                    <a:bodyPr/>
                    <a:lstStyle/>
                    <a:p>
                      <a:pPr algn="ctr" fontAlgn="b"/>
                      <a:r>
                        <a:rPr lang="tr-TR" sz="800" u="none" strike="noStrike" kern="1200" dirty="0">
                          <a:solidFill>
                            <a:schemeClr val="dk1"/>
                          </a:solidFill>
                          <a:effectLst/>
                          <a:latin typeface="+mn-lt"/>
                          <a:ea typeface="+mn-ea"/>
                          <a:cs typeface="+mn-cs"/>
                        </a:rPr>
                        <a:t>15,07%</a:t>
                      </a:r>
                    </a:p>
                  </a:txBody>
                  <a:tcPr marL="0" marR="0" marT="0" marB="0" anchor="ctr">
                    <a:noFill/>
                  </a:tcPr>
                </a:tc>
                <a:tc>
                  <a:txBody>
                    <a:bodyPr/>
                    <a:lstStyle/>
                    <a:p>
                      <a:pPr algn="ctr" fontAlgn="b"/>
                      <a:r>
                        <a:rPr lang="tr-TR" sz="800" u="none" strike="noStrike" kern="1200" dirty="0">
                          <a:solidFill>
                            <a:schemeClr val="dk1"/>
                          </a:solidFill>
                          <a:effectLst/>
                          <a:latin typeface="+mn-lt"/>
                          <a:ea typeface="+mn-ea"/>
                          <a:cs typeface="+mn-cs"/>
                        </a:rPr>
                        <a:t>8,57%</a:t>
                      </a:r>
                    </a:p>
                  </a:txBody>
                  <a:tcPr marL="0" marR="0" marT="0" marB="0" anchor="ctr">
                    <a:noFill/>
                  </a:tcPr>
                </a:tc>
                <a:tc>
                  <a:txBody>
                    <a:bodyPr/>
                    <a:lstStyle/>
                    <a:p>
                      <a:pPr algn="ctr" fontAlgn="b"/>
                      <a:r>
                        <a:rPr lang="tr-TR" sz="800" u="none" strike="noStrike" kern="1200">
                          <a:solidFill>
                            <a:schemeClr val="dk1"/>
                          </a:solidFill>
                          <a:effectLst/>
                          <a:latin typeface="+mn-lt"/>
                          <a:ea typeface="+mn-ea"/>
                          <a:cs typeface="+mn-cs"/>
                        </a:rPr>
                        <a:t>-20,19%</a:t>
                      </a:r>
                    </a:p>
                  </a:txBody>
                  <a:tcPr marL="0" marR="0" marT="0" marB="0" anchor="ctr">
                    <a:noFill/>
                  </a:tcPr>
                </a:tc>
                <a:tc>
                  <a:txBody>
                    <a:bodyPr/>
                    <a:lstStyle/>
                    <a:p>
                      <a:pPr algn="ctr" fontAlgn="b"/>
                      <a:r>
                        <a:rPr lang="tr-TR" sz="800" u="none" strike="noStrike" kern="1200">
                          <a:solidFill>
                            <a:schemeClr val="dk1"/>
                          </a:solidFill>
                          <a:effectLst/>
                          <a:latin typeface="+mn-lt"/>
                          <a:ea typeface="+mn-ea"/>
                          <a:cs typeface="+mn-cs"/>
                        </a:rPr>
                        <a:t>22,85%</a:t>
                      </a:r>
                    </a:p>
                  </a:txBody>
                  <a:tcPr marL="0" marR="0" marT="0" marB="0" anchor="ctr">
                    <a:noFill/>
                  </a:tcPr>
                </a:tc>
                <a:tc>
                  <a:txBody>
                    <a:bodyPr/>
                    <a:lstStyle/>
                    <a:p>
                      <a:pPr algn="ctr" fontAlgn="b"/>
                      <a:r>
                        <a:rPr lang="tr-TR" sz="800" u="none" strike="noStrike" kern="1200">
                          <a:solidFill>
                            <a:schemeClr val="dk1"/>
                          </a:solidFill>
                          <a:effectLst/>
                          <a:latin typeface="+mn-lt"/>
                          <a:ea typeface="+mn-ea"/>
                          <a:cs typeface="+mn-cs"/>
                        </a:rPr>
                        <a:t>22,36%</a:t>
                      </a:r>
                    </a:p>
                  </a:txBody>
                  <a:tcPr marL="0" marR="0" marT="0" marB="0" anchor="ctr">
                    <a:noFill/>
                  </a:tcPr>
                </a:tc>
                <a:tc>
                  <a:txBody>
                    <a:bodyPr/>
                    <a:lstStyle/>
                    <a:p>
                      <a:pPr algn="ctr" fontAlgn="b"/>
                      <a:r>
                        <a:rPr lang="tr-TR" sz="800" u="none" strike="noStrike" kern="1200">
                          <a:solidFill>
                            <a:schemeClr val="dk1"/>
                          </a:solidFill>
                          <a:effectLst/>
                          <a:latin typeface="+mn-lt"/>
                          <a:ea typeface="+mn-ea"/>
                          <a:cs typeface="+mn-cs"/>
                        </a:rPr>
                        <a:t>44,76%</a:t>
                      </a:r>
                    </a:p>
                  </a:txBody>
                  <a:tcPr marL="0" marR="0" marT="0" marB="0" anchor="ctr">
                    <a:noFill/>
                  </a:tcPr>
                </a:tc>
                <a:tc>
                  <a:txBody>
                    <a:bodyPr/>
                    <a:lstStyle/>
                    <a:p>
                      <a:pPr algn="ctr" fontAlgn="b"/>
                      <a:r>
                        <a:rPr lang="tr-TR" sz="800" u="none" strike="noStrike" kern="1200">
                          <a:solidFill>
                            <a:schemeClr val="dk1"/>
                          </a:solidFill>
                          <a:effectLst/>
                          <a:latin typeface="+mn-lt"/>
                          <a:ea typeface="+mn-ea"/>
                          <a:cs typeface="+mn-cs"/>
                        </a:rPr>
                        <a:t>10,45%</a:t>
                      </a:r>
                    </a:p>
                  </a:txBody>
                  <a:tcPr marL="0" marR="0" marT="0" marB="0" anchor="ctr">
                    <a:noFill/>
                  </a:tcPr>
                </a:tc>
                <a:extLst>
                  <a:ext uri="{0D108BD9-81ED-4DB2-BD59-A6C34878D82A}">
                    <a16:rowId xmlns:a16="http://schemas.microsoft.com/office/drawing/2014/main" val="1272880759"/>
                  </a:ext>
                </a:extLst>
              </a:tr>
              <a:tr h="193313">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smtClean="0">
                          <a:ln>
                            <a:noFill/>
                          </a:ln>
                          <a:solidFill>
                            <a:prstClr val="black"/>
                          </a:solidFill>
                          <a:effectLst/>
                          <a:uLnTx/>
                          <a:uFillTx/>
                          <a:latin typeface="Calibri"/>
                          <a:ea typeface="+mn-ea"/>
                          <a:cs typeface="+mn-cs"/>
                        </a:rPr>
                        <a:t>2012-12</a:t>
                      </a:r>
                      <a:endParaRPr kumimoji="0" lang="tr-TR"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noFill/>
                  </a:tcPr>
                </a:tc>
                <a:tc>
                  <a:txBody>
                    <a:bodyPr/>
                    <a:lstStyle/>
                    <a:p>
                      <a:pPr algn="ctr" fontAlgn="b"/>
                      <a:r>
                        <a:rPr lang="tr-TR" sz="800" u="none" strike="noStrike" kern="1200" dirty="0">
                          <a:solidFill>
                            <a:schemeClr val="dk1"/>
                          </a:solidFill>
                          <a:effectLst/>
                          <a:latin typeface="+mn-lt"/>
                          <a:ea typeface="+mn-ea"/>
                          <a:cs typeface="+mn-cs"/>
                        </a:rPr>
                        <a:t>17,73%</a:t>
                      </a:r>
                    </a:p>
                  </a:txBody>
                  <a:tcPr marL="0" marR="0" marT="0" marB="0" anchor="ctr">
                    <a:noFill/>
                  </a:tcPr>
                </a:tc>
                <a:tc>
                  <a:txBody>
                    <a:bodyPr/>
                    <a:lstStyle/>
                    <a:p>
                      <a:pPr algn="ctr" fontAlgn="b"/>
                      <a:r>
                        <a:rPr lang="tr-TR" sz="800" u="none" strike="noStrike" kern="1200" dirty="0">
                          <a:solidFill>
                            <a:schemeClr val="dk1"/>
                          </a:solidFill>
                          <a:effectLst/>
                          <a:latin typeface="+mn-lt"/>
                          <a:ea typeface="+mn-ea"/>
                          <a:cs typeface="+mn-cs"/>
                        </a:rPr>
                        <a:t>9,85%</a:t>
                      </a:r>
                    </a:p>
                  </a:txBody>
                  <a:tcPr marL="0" marR="0" marT="0" marB="0" anchor="ctr">
                    <a:noFill/>
                  </a:tcPr>
                </a:tc>
                <a:tc>
                  <a:txBody>
                    <a:bodyPr/>
                    <a:lstStyle/>
                    <a:p>
                      <a:pPr algn="ctr" fontAlgn="b"/>
                      <a:r>
                        <a:rPr lang="tr-TR" sz="800" u="none" strike="noStrike" kern="1200" dirty="0">
                          <a:solidFill>
                            <a:schemeClr val="dk1"/>
                          </a:solidFill>
                          <a:effectLst/>
                          <a:latin typeface="+mn-lt"/>
                          <a:ea typeface="+mn-ea"/>
                          <a:cs typeface="+mn-cs"/>
                        </a:rPr>
                        <a:t>45,77%</a:t>
                      </a:r>
                    </a:p>
                  </a:txBody>
                  <a:tcPr marL="0" marR="0" marT="0" marB="0" anchor="ctr">
                    <a:noFill/>
                  </a:tcPr>
                </a:tc>
                <a:tc>
                  <a:txBody>
                    <a:bodyPr/>
                    <a:lstStyle/>
                    <a:p>
                      <a:pPr algn="ctr" fontAlgn="b"/>
                      <a:r>
                        <a:rPr lang="tr-TR" sz="800" u="none" strike="noStrike" kern="1200">
                          <a:solidFill>
                            <a:schemeClr val="dk1"/>
                          </a:solidFill>
                          <a:effectLst/>
                          <a:latin typeface="+mn-lt"/>
                          <a:ea typeface="+mn-ea"/>
                          <a:cs typeface="+mn-cs"/>
                        </a:rPr>
                        <a:t>-4,40%</a:t>
                      </a:r>
                    </a:p>
                  </a:txBody>
                  <a:tcPr marL="0" marR="0" marT="0" marB="0" anchor="ctr">
                    <a:noFill/>
                  </a:tcPr>
                </a:tc>
                <a:tc>
                  <a:txBody>
                    <a:bodyPr/>
                    <a:lstStyle/>
                    <a:p>
                      <a:pPr algn="ctr" fontAlgn="b"/>
                      <a:r>
                        <a:rPr lang="tr-TR" sz="800" u="none" strike="noStrike" kern="1200">
                          <a:solidFill>
                            <a:schemeClr val="dk1"/>
                          </a:solidFill>
                          <a:effectLst/>
                          <a:latin typeface="+mn-lt"/>
                          <a:ea typeface="+mn-ea"/>
                          <a:cs typeface="+mn-cs"/>
                        </a:rPr>
                        <a:t>-4,77%</a:t>
                      </a:r>
                    </a:p>
                  </a:txBody>
                  <a:tcPr marL="0" marR="0" marT="0" marB="0" anchor="ctr">
                    <a:noFill/>
                  </a:tcPr>
                </a:tc>
                <a:tc>
                  <a:txBody>
                    <a:bodyPr/>
                    <a:lstStyle/>
                    <a:p>
                      <a:pPr algn="ctr" fontAlgn="b"/>
                      <a:r>
                        <a:rPr lang="tr-TR" sz="800" u="none" strike="noStrike" kern="1200">
                          <a:solidFill>
                            <a:schemeClr val="dk1"/>
                          </a:solidFill>
                          <a:effectLst/>
                          <a:latin typeface="+mn-lt"/>
                          <a:ea typeface="+mn-ea"/>
                          <a:cs typeface="+mn-cs"/>
                        </a:rPr>
                        <a:t>-1,91%</a:t>
                      </a:r>
                    </a:p>
                  </a:txBody>
                  <a:tcPr marL="0" marR="0" marT="0" marB="0" anchor="ctr">
                    <a:noFill/>
                  </a:tcPr>
                </a:tc>
                <a:tc>
                  <a:txBody>
                    <a:bodyPr/>
                    <a:lstStyle/>
                    <a:p>
                      <a:pPr algn="ctr" fontAlgn="b"/>
                      <a:r>
                        <a:rPr lang="tr-TR" sz="800" u="none" strike="noStrike" kern="1200">
                          <a:solidFill>
                            <a:schemeClr val="dk1"/>
                          </a:solidFill>
                          <a:effectLst/>
                          <a:latin typeface="+mn-lt"/>
                          <a:ea typeface="+mn-ea"/>
                          <a:cs typeface="+mn-cs"/>
                        </a:rPr>
                        <a:t>6,16%</a:t>
                      </a:r>
                    </a:p>
                  </a:txBody>
                  <a:tcPr marL="0" marR="0" marT="0" marB="0" anchor="ctr">
                    <a:noFill/>
                  </a:tcPr>
                </a:tc>
                <a:extLst>
                  <a:ext uri="{0D108BD9-81ED-4DB2-BD59-A6C34878D82A}">
                    <a16:rowId xmlns:a16="http://schemas.microsoft.com/office/drawing/2014/main" val="647784641"/>
                  </a:ext>
                </a:extLst>
              </a:tr>
              <a:tr h="193313">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smtClean="0">
                          <a:ln>
                            <a:noFill/>
                          </a:ln>
                          <a:solidFill>
                            <a:prstClr val="black"/>
                          </a:solidFill>
                          <a:effectLst/>
                          <a:uLnTx/>
                          <a:uFillTx/>
                          <a:latin typeface="Calibri"/>
                          <a:ea typeface="+mn-ea"/>
                          <a:cs typeface="+mn-cs"/>
                        </a:rPr>
                        <a:t>2013-12</a:t>
                      </a:r>
                      <a:endParaRPr kumimoji="0" lang="tr-TR"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noFill/>
                  </a:tcPr>
                </a:tc>
                <a:tc>
                  <a:txBody>
                    <a:bodyPr/>
                    <a:lstStyle/>
                    <a:p>
                      <a:pPr algn="ctr" fontAlgn="b"/>
                      <a:r>
                        <a:rPr lang="tr-TR" sz="800" u="none" strike="noStrike" kern="1200" dirty="0">
                          <a:solidFill>
                            <a:schemeClr val="dk1"/>
                          </a:solidFill>
                          <a:effectLst/>
                          <a:latin typeface="+mn-lt"/>
                          <a:ea typeface="+mn-ea"/>
                          <a:cs typeface="+mn-cs"/>
                        </a:rPr>
                        <a:t>26,04%</a:t>
                      </a:r>
                    </a:p>
                  </a:txBody>
                  <a:tcPr marL="0" marR="0" marT="0" marB="0" anchor="ctr">
                    <a:noFill/>
                  </a:tcPr>
                </a:tc>
                <a:tc>
                  <a:txBody>
                    <a:bodyPr/>
                    <a:lstStyle/>
                    <a:p>
                      <a:pPr algn="ctr" fontAlgn="b"/>
                      <a:r>
                        <a:rPr lang="tr-TR" sz="800" u="none" strike="noStrike" kern="1200">
                          <a:solidFill>
                            <a:schemeClr val="dk1"/>
                          </a:solidFill>
                          <a:effectLst/>
                          <a:latin typeface="+mn-lt"/>
                          <a:ea typeface="+mn-ea"/>
                          <a:cs typeface="+mn-cs"/>
                        </a:rPr>
                        <a:t>8,23%</a:t>
                      </a:r>
                    </a:p>
                  </a:txBody>
                  <a:tcPr marL="0" marR="0" marT="0" marB="0" anchor="ctr">
                    <a:noFill/>
                  </a:tcPr>
                </a:tc>
                <a:tc>
                  <a:txBody>
                    <a:bodyPr/>
                    <a:lstStyle/>
                    <a:p>
                      <a:pPr algn="ctr" fontAlgn="b"/>
                      <a:r>
                        <a:rPr lang="tr-TR" sz="800" u="none" strike="noStrike" kern="1200">
                          <a:solidFill>
                            <a:schemeClr val="dk1"/>
                          </a:solidFill>
                          <a:effectLst/>
                          <a:latin typeface="+mn-lt"/>
                          <a:ea typeface="+mn-ea"/>
                          <a:cs typeface="+mn-cs"/>
                        </a:rPr>
                        <a:t>-7,76%</a:t>
                      </a:r>
                    </a:p>
                  </a:txBody>
                  <a:tcPr marL="0" marR="0" marT="0" marB="0" anchor="ctr">
                    <a:noFill/>
                  </a:tcPr>
                </a:tc>
                <a:tc>
                  <a:txBody>
                    <a:bodyPr/>
                    <a:lstStyle/>
                    <a:p>
                      <a:pPr algn="ctr" fontAlgn="b"/>
                      <a:r>
                        <a:rPr lang="tr-TR" sz="800" u="none" strike="noStrike" kern="1200" dirty="0">
                          <a:solidFill>
                            <a:schemeClr val="dk1"/>
                          </a:solidFill>
                          <a:effectLst/>
                          <a:latin typeface="+mn-lt"/>
                          <a:ea typeface="+mn-ea"/>
                          <a:cs typeface="+mn-cs"/>
                        </a:rPr>
                        <a:t>15,96%</a:t>
                      </a:r>
                    </a:p>
                  </a:txBody>
                  <a:tcPr marL="0" marR="0" marT="0" marB="0" anchor="ctr">
                    <a:noFill/>
                  </a:tcPr>
                </a:tc>
                <a:tc>
                  <a:txBody>
                    <a:bodyPr/>
                    <a:lstStyle/>
                    <a:p>
                      <a:pPr algn="ctr" fontAlgn="b"/>
                      <a:r>
                        <a:rPr lang="tr-TR" sz="800" u="none" strike="noStrike" kern="1200">
                          <a:solidFill>
                            <a:schemeClr val="dk1"/>
                          </a:solidFill>
                          <a:effectLst/>
                          <a:latin typeface="+mn-lt"/>
                          <a:ea typeface="+mn-ea"/>
                          <a:cs typeface="+mn-cs"/>
                        </a:rPr>
                        <a:t>21,06%</a:t>
                      </a:r>
                    </a:p>
                  </a:txBody>
                  <a:tcPr marL="0" marR="0" marT="0" marB="0" anchor="ctr">
                    <a:noFill/>
                  </a:tcPr>
                </a:tc>
                <a:tc>
                  <a:txBody>
                    <a:bodyPr/>
                    <a:lstStyle/>
                    <a:p>
                      <a:pPr algn="ctr" fontAlgn="b"/>
                      <a:r>
                        <a:rPr lang="tr-TR" sz="800" u="none" strike="noStrike" kern="1200">
                          <a:solidFill>
                            <a:schemeClr val="dk1"/>
                          </a:solidFill>
                          <a:effectLst/>
                          <a:latin typeface="+mn-lt"/>
                          <a:ea typeface="+mn-ea"/>
                          <a:cs typeface="+mn-cs"/>
                        </a:rPr>
                        <a:t>-16,14%</a:t>
                      </a:r>
                    </a:p>
                  </a:txBody>
                  <a:tcPr marL="0" marR="0" marT="0" marB="0" anchor="ctr">
                    <a:noFill/>
                  </a:tcPr>
                </a:tc>
                <a:tc>
                  <a:txBody>
                    <a:bodyPr/>
                    <a:lstStyle/>
                    <a:p>
                      <a:pPr algn="ctr" fontAlgn="b"/>
                      <a:r>
                        <a:rPr lang="tr-TR" sz="800" u="none" strike="noStrike" kern="1200">
                          <a:solidFill>
                            <a:schemeClr val="dk1"/>
                          </a:solidFill>
                          <a:effectLst/>
                          <a:latin typeface="+mn-lt"/>
                          <a:ea typeface="+mn-ea"/>
                          <a:cs typeface="+mn-cs"/>
                        </a:rPr>
                        <a:t>7,40%</a:t>
                      </a:r>
                    </a:p>
                  </a:txBody>
                  <a:tcPr marL="0" marR="0" marT="0" marB="0" anchor="ctr">
                    <a:noFill/>
                  </a:tcPr>
                </a:tc>
                <a:extLst>
                  <a:ext uri="{0D108BD9-81ED-4DB2-BD59-A6C34878D82A}">
                    <a16:rowId xmlns:a16="http://schemas.microsoft.com/office/drawing/2014/main" val="3245363390"/>
                  </a:ext>
                </a:extLst>
              </a:tr>
              <a:tr h="193313">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smtClean="0">
                          <a:ln>
                            <a:noFill/>
                          </a:ln>
                          <a:solidFill>
                            <a:prstClr val="black"/>
                          </a:solidFill>
                          <a:effectLst/>
                          <a:uLnTx/>
                          <a:uFillTx/>
                          <a:latin typeface="Calibri"/>
                          <a:ea typeface="+mn-ea"/>
                          <a:cs typeface="+mn-cs"/>
                        </a:rPr>
                        <a:t>2014-12</a:t>
                      </a:r>
                      <a:endParaRPr kumimoji="0" lang="tr-TR"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noFill/>
                  </a:tcPr>
                </a:tc>
                <a:tc>
                  <a:txBody>
                    <a:bodyPr/>
                    <a:lstStyle/>
                    <a:p>
                      <a:pPr algn="ctr" fontAlgn="b"/>
                      <a:r>
                        <a:rPr lang="tr-TR" sz="800" u="none" strike="noStrike" kern="1200">
                          <a:solidFill>
                            <a:schemeClr val="dk1"/>
                          </a:solidFill>
                          <a:effectLst/>
                          <a:latin typeface="+mn-lt"/>
                          <a:ea typeface="+mn-ea"/>
                          <a:cs typeface="+mn-cs"/>
                        </a:rPr>
                        <a:t>28,64%</a:t>
                      </a:r>
                    </a:p>
                  </a:txBody>
                  <a:tcPr marL="0" marR="0" marT="0" marB="0" anchor="ctr">
                    <a:noFill/>
                  </a:tcPr>
                </a:tc>
                <a:tc>
                  <a:txBody>
                    <a:bodyPr/>
                    <a:lstStyle/>
                    <a:p>
                      <a:pPr algn="ctr" fontAlgn="b"/>
                      <a:r>
                        <a:rPr lang="tr-TR" sz="800" u="none" strike="noStrike" kern="1200">
                          <a:solidFill>
                            <a:schemeClr val="dk1"/>
                          </a:solidFill>
                          <a:effectLst/>
                          <a:latin typeface="+mn-lt"/>
                          <a:ea typeface="+mn-ea"/>
                          <a:cs typeface="+mn-cs"/>
                        </a:rPr>
                        <a:t>8,21%</a:t>
                      </a:r>
                    </a:p>
                  </a:txBody>
                  <a:tcPr marL="0" marR="0" marT="0" marB="0" anchor="ctr">
                    <a:noFill/>
                  </a:tcPr>
                </a:tc>
                <a:tc>
                  <a:txBody>
                    <a:bodyPr/>
                    <a:lstStyle/>
                    <a:p>
                      <a:pPr algn="ctr" fontAlgn="b"/>
                      <a:r>
                        <a:rPr lang="tr-TR" sz="800" u="none" strike="noStrike" kern="1200" dirty="0">
                          <a:solidFill>
                            <a:schemeClr val="dk1"/>
                          </a:solidFill>
                          <a:effectLst/>
                          <a:latin typeface="+mn-lt"/>
                          <a:ea typeface="+mn-ea"/>
                          <a:cs typeface="+mn-cs"/>
                        </a:rPr>
                        <a:t>18,78%</a:t>
                      </a:r>
                    </a:p>
                  </a:txBody>
                  <a:tcPr marL="0" marR="0" marT="0" marB="0" anchor="ctr">
                    <a:noFill/>
                  </a:tcPr>
                </a:tc>
                <a:tc>
                  <a:txBody>
                    <a:bodyPr/>
                    <a:lstStyle/>
                    <a:p>
                      <a:pPr algn="ctr" fontAlgn="b"/>
                      <a:r>
                        <a:rPr lang="tr-TR" sz="800" u="none" strike="noStrike" kern="1200" dirty="0">
                          <a:solidFill>
                            <a:schemeClr val="dk1"/>
                          </a:solidFill>
                          <a:effectLst/>
                          <a:latin typeface="+mn-lt"/>
                          <a:ea typeface="+mn-ea"/>
                          <a:cs typeface="+mn-cs"/>
                        </a:rPr>
                        <a:t>11,13%</a:t>
                      </a:r>
                    </a:p>
                  </a:txBody>
                  <a:tcPr marL="0" marR="0" marT="0" marB="0" anchor="ctr">
                    <a:noFill/>
                  </a:tcPr>
                </a:tc>
                <a:tc>
                  <a:txBody>
                    <a:bodyPr/>
                    <a:lstStyle/>
                    <a:p>
                      <a:pPr algn="ctr" fontAlgn="b"/>
                      <a:r>
                        <a:rPr lang="tr-TR" sz="800" u="none" strike="noStrike" kern="1200" dirty="0">
                          <a:solidFill>
                            <a:schemeClr val="dk1"/>
                          </a:solidFill>
                          <a:effectLst/>
                          <a:latin typeface="+mn-lt"/>
                          <a:ea typeface="+mn-ea"/>
                          <a:cs typeface="+mn-cs"/>
                        </a:rPr>
                        <a:t>-0,06%</a:t>
                      </a:r>
                    </a:p>
                  </a:txBody>
                  <a:tcPr marL="0" marR="0" marT="0" marB="0" anchor="ctr">
                    <a:noFill/>
                  </a:tcPr>
                </a:tc>
                <a:tc>
                  <a:txBody>
                    <a:bodyPr/>
                    <a:lstStyle/>
                    <a:p>
                      <a:pPr algn="ctr" fontAlgn="b"/>
                      <a:r>
                        <a:rPr lang="tr-TR" sz="800" u="none" strike="noStrike" kern="1200">
                          <a:solidFill>
                            <a:schemeClr val="dk1"/>
                          </a:solidFill>
                          <a:effectLst/>
                          <a:latin typeface="+mn-lt"/>
                          <a:ea typeface="+mn-ea"/>
                          <a:cs typeface="+mn-cs"/>
                        </a:rPr>
                        <a:t>8,97%</a:t>
                      </a:r>
                    </a:p>
                  </a:txBody>
                  <a:tcPr marL="0" marR="0" marT="0" marB="0" anchor="ctr">
                    <a:noFill/>
                  </a:tcPr>
                </a:tc>
                <a:tc>
                  <a:txBody>
                    <a:bodyPr/>
                    <a:lstStyle/>
                    <a:p>
                      <a:pPr algn="ctr" fontAlgn="b"/>
                      <a:r>
                        <a:rPr lang="tr-TR" sz="800" u="none" strike="noStrike" kern="1200">
                          <a:solidFill>
                            <a:schemeClr val="dk1"/>
                          </a:solidFill>
                          <a:effectLst/>
                          <a:latin typeface="+mn-lt"/>
                          <a:ea typeface="+mn-ea"/>
                          <a:cs typeface="+mn-cs"/>
                        </a:rPr>
                        <a:t>8,17%</a:t>
                      </a:r>
                    </a:p>
                  </a:txBody>
                  <a:tcPr marL="0" marR="0" marT="0" marB="0" anchor="ctr">
                    <a:noFill/>
                  </a:tcPr>
                </a:tc>
                <a:extLst>
                  <a:ext uri="{0D108BD9-81ED-4DB2-BD59-A6C34878D82A}">
                    <a16:rowId xmlns:a16="http://schemas.microsoft.com/office/drawing/2014/main" val="3021914498"/>
                  </a:ext>
                </a:extLst>
              </a:tr>
              <a:tr h="193313">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smtClean="0">
                          <a:ln>
                            <a:noFill/>
                          </a:ln>
                          <a:solidFill>
                            <a:prstClr val="black"/>
                          </a:solidFill>
                          <a:effectLst/>
                          <a:uLnTx/>
                          <a:uFillTx/>
                          <a:latin typeface="Calibri"/>
                          <a:ea typeface="+mn-ea"/>
                          <a:cs typeface="+mn-cs"/>
                        </a:rPr>
                        <a:t>2015-12</a:t>
                      </a:r>
                      <a:endParaRPr kumimoji="0" lang="tr-TR"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noFill/>
                  </a:tcPr>
                </a:tc>
                <a:tc>
                  <a:txBody>
                    <a:bodyPr/>
                    <a:lstStyle/>
                    <a:p>
                      <a:pPr algn="ctr" fontAlgn="b"/>
                      <a:r>
                        <a:rPr lang="tr-TR" sz="800" u="none" strike="noStrike" kern="1200" dirty="0">
                          <a:solidFill>
                            <a:schemeClr val="dk1"/>
                          </a:solidFill>
                          <a:effectLst/>
                          <a:latin typeface="+mn-lt"/>
                          <a:ea typeface="+mn-ea"/>
                          <a:cs typeface="+mn-cs"/>
                        </a:rPr>
                        <a:t>28,63%</a:t>
                      </a:r>
                    </a:p>
                  </a:txBody>
                  <a:tcPr marL="0" marR="0" marT="0" marB="0" anchor="ctr">
                    <a:noFill/>
                  </a:tcPr>
                </a:tc>
                <a:tc>
                  <a:txBody>
                    <a:bodyPr/>
                    <a:lstStyle/>
                    <a:p>
                      <a:pPr algn="ctr" fontAlgn="b"/>
                      <a:r>
                        <a:rPr lang="tr-TR" sz="800" u="none" strike="noStrike" kern="1200">
                          <a:solidFill>
                            <a:schemeClr val="dk1"/>
                          </a:solidFill>
                          <a:effectLst/>
                          <a:latin typeface="+mn-lt"/>
                          <a:ea typeface="+mn-ea"/>
                          <a:cs typeface="+mn-cs"/>
                        </a:rPr>
                        <a:t>9,13%</a:t>
                      </a:r>
                    </a:p>
                  </a:txBody>
                  <a:tcPr marL="0" marR="0" marT="0" marB="0" anchor="ctr">
                    <a:noFill/>
                  </a:tcPr>
                </a:tc>
                <a:tc>
                  <a:txBody>
                    <a:bodyPr/>
                    <a:lstStyle/>
                    <a:p>
                      <a:pPr algn="ctr" fontAlgn="b"/>
                      <a:r>
                        <a:rPr lang="tr-TR" sz="800" u="none" strike="noStrike" kern="1200" dirty="0">
                          <a:solidFill>
                            <a:schemeClr val="dk1"/>
                          </a:solidFill>
                          <a:effectLst/>
                          <a:latin typeface="+mn-lt"/>
                          <a:ea typeface="+mn-ea"/>
                          <a:cs typeface="+mn-cs"/>
                        </a:rPr>
                        <a:t>-12,85%</a:t>
                      </a:r>
                    </a:p>
                  </a:txBody>
                  <a:tcPr marL="0" marR="0" marT="0" marB="0" anchor="ctr">
                    <a:noFill/>
                  </a:tcPr>
                </a:tc>
                <a:tc>
                  <a:txBody>
                    <a:bodyPr/>
                    <a:lstStyle/>
                    <a:p>
                      <a:pPr algn="ctr" fontAlgn="b"/>
                      <a:r>
                        <a:rPr lang="tr-TR" sz="800" u="none" strike="noStrike" kern="1200" dirty="0">
                          <a:solidFill>
                            <a:schemeClr val="dk1"/>
                          </a:solidFill>
                          <a:effectLst/>
                          <a:latin typeface="+mn-lt"/>
                          <a:ea typeface="+mn-ea"/>
                          <a:cs typeface="+mn-cs"/>
                        </a:rPr>
                        <a:t>27,25%</a:t>
                      </a:r>
                    </a:p>
                  </a:txBody>
                  <a:tcPr marL="0" marR="0" marT="0" marB="0" anchor="ctr">
                    <a:noFill/>
                  </a:tcPr>
                </a:tc>
                <a:tc>
                  <a:txBody>
                    <a:bodyPr/>
                    <a:lstStyle/>
                    <a:p>
                      <a:pPr algn="ctr" fontAlgn="b"/>
                      <a:r>
                        <a:rPr lang="tr-TR" sz="800" u="none" strike="noStrike" kern="1200">
                          <a:solidFill>
                            <a:schemeClr val="dk1"/>
                          </a:solidFill>
                          <a:effectLst/>
                          <a:latin typeface="+mn-lt"/>
                          <a:ea typeface="+mn-ea"/>
                          <a:cs typeface="+mn-cs"/>
                        </a:rPr>
                        <a:t>12,37%</a:t>
                      </a:r>
                    </a:p>
                  </a:txBody>
                  <a:tcPr marL="0" marR="0" marT="0" marB="0" anchor="ctr">
                    <a:noFill/>
                  </a:tcPr>
                </a:tc>
                <a:tc>
                  <a:txBody>
                    <a:bodyPr/>
                    <a:lstStyle/>
                    <a:p>
                      <a:pPr algn="ctr" fontAlgn="b"/>
                      <a:r>
                        <a:rPr lang="tr-TR" sz="800" u="none" strike="noStrike" kern="1200">
                          <a:solidFill>
                            <a:schemeClr val="dk1"/>
                          </a:solidFill>
                          <a:effectLst/>
                          <a:latin typeface="+mn-lt"/>
                          <a:ea typeface="+mn-ea"/>
                          <a:cs typeface="+mn-cs"/>
                        </a:rPr>
                        <a:t>13,47%</a:t>
                      </a:r>
                    </a:p>
                  </a:txBody>
                  <a:tcPr marL="0" marR="0" marT="0" marB="0" anchor="ctr">
                    <a:noFill/>
                  </a:tcPr>
                </a:tc>
                <a:tc>
                  <a:txBody>
                    <a:bodyPr/>
                    <a:lstStyle/>
                    <a:p>
                      <a:pPr algn="ctr" fontAlgn="b"/>
                      <a:r>
                        <a:rPr lang="tr-TR" sz="800" u="none" strike="noStrike" kern="1200">
                          <a:solidFill>
                            <a:schemeClr val="dk1"/>
                          </a:solidFill>
                          <a:effectLst/>
                          <a:latin typeface="+mn-lt"/>
                          <a:ea typeface="+mn-ea"/>
                          <a:cs typeface="+mn-cs"/>
                        </a:rPr>
                        <a:t>8,81%</a:t>
                      </a:r>
                    </a:p>
                  </a:txBody>
                  <a:tcPr marL="0" marR="0" marT="0" marB="0" anchor="ctr">
                    <a:noFill/>
                  </a:tcPr>
                </a:tc>
                <a:extLst>
                  <a:ext uri="{0D108BD9-81ED-4DB2-BD59-A6C34878D82A}">
                    <a16:rowId xmlns:a16="http://schemas.microsoft.com/office/drawing/2014/main" val="1148667134"/>
                  </a:ext>
                </a:extLst>
              </a:tr>
              <a:tr h="193313">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smtClean="0">
                          <a:ln>
                            <a:noFill/>
                          </a:ln>
                          <a:solidFill>
                            <a:prstClr val="black"/>
                          </a:solidFill>
                          <a:effectLst/>
                          <a:uLnTx/>
                          <a:uFillTx/>
                          <a:latin typeface="Calibri"/>
                          <a:ea typeface="+mn-ea"/>
                          <a:cs typeface="+mn-cs"/>
                        </a:rPr>
                        <a:t>2016-12</a:t>
                      </a:r>
                      <a:endParaRPr kumimoji="0" lang="tr-TR"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noFill/>
                  </a:tcPr>
                </a:tc>
                <a:tc>
                  <a:txBody>
                    <a:bodyPr/>
                    <a:lstStyle/>
                    <a:p>
                      <a:pPr algn="ctr" fontAlgn="b"/>
                      <a:r>
                        <a:rPr lang="tr-TR" sz="800" u="none" strike="noStrike" kern="1200" dirty="0">
                          <a:solidFill>
                            <a:schemeClr val="dk1"/>
                          </a:solidFill>
                          <a:effectLst/>
                          <a:latin typeface="+mn-lt"/>
                          <a:ea typeface="+mn-ea"/>
                          <a:cs typeface="+mn-cs"/>
                        </a:rPr>
                        <a:t>18,14%</a:t>
                      </a:r>
                    </a:p>
                  </a:txBody>
                  <a:tcPr marL="0" marR="0" marT="0" marB="0" anchor="ctr">
                    <a:noFill/>
                  </a:tcPr>
                </a:tc>
                <a:tc>
                  <a:txBody>
                    <a:bodyPr/>
                    <a:lstStyle/>
                    <a:p>
                      <a:pPr algn="ctr" fontAlgn="b"/>
                      <a:r>
                        <a:rPr lang="tr-TR" sz="800" u="none" strike="noStrike" kern="1200">
                          <a:solidFill>
                            <a:schemeClr val="dk1"/>
                          </a:solidFill>
                          <a:effectLst/>
                          <a:latin typeface="+mn-lt"/>
                          <a:ea typeface="+mn-ea"/>
                          <a:cs typeface="+mn-cs"/>
                        </a:rPr>
                        <a:t>9,83%</a:t>
                      </a:r>
                    </a:p>
                  </a:txBody>
                  <a:tcPr marL="0" marR="0" marT="0" marB="0" anchor="ctr">
                    <a:noFill/>
                  </a:tcPr>
                </a:tc>
                <a:tc>
                  <a:txBody>
                    <a:bodyPr/>
                    <a:lstStyle/>
                    <a:p>
                      <a:pPr algn="ctr" fontAlgn="b"/>
                      <a:r>
                        <a:rPr lang="tr-TR" sz="800" u="none" strike="noStrike" kern="1200" dirty="0">
                          <a:solidFill>
                            <a:schemeClr val="dk1"/>
                          </a:solidFill>
                          <a:effectLst/>
                          <a:latin typeface="+mn-lt"/>
                          <a:ea typeface="+mn-ea"/>
                          <a:cs typeface="+mn-cs"/>
                        </a:rPr>
                        <a:t>4,10%</a:t>
                      </a:r>
                    </a:p>
                  </a:txBody>
                  <a:tcPr marL="0" marR="0" marT="0" marB="0" anchor="ctr">
                    <a:noFill/>
                  </a:tcPr>
                </a:tc>
                <a:tc>
                  <a:txBody>
                    <a:bodyPr/>
                    <a:lstStyle/>
                    <a:p>
                      <a:pPr algn="ctr" fontAlgn="b"/>
                      <a:r>
                        <a:rPr lang="tr-TR" sz="800" u="none" strike="noStrike" kern="1200" dirty="0">
                          <a:solidFill>
                            <a:schemeClr val="dk1"/>
                          </a:solidFill>
                          <a:effectLst/>
                          <a:latin typeface="+mn-lt"/>
                          <a:ea typeface="+mn-ea"/>
                          <a:cs typeface="+mn-cs"/>
                        </a:rPr>
                        <a:t>19,75%</a:t>
                      </a:r>
                    </a:p>
                  </a:txBody>
                  <a:tcPr marL="0" marR="0" marT="0" marB="0" anchor="ctr">
                    <a:noFill/>
                  </a:tcPr>
                </a:tc>
                <a:tc>
                  <a:txBody>
                    <a:bodyPr/>
                    <a:lstStyle/>
                    <a:p>
                      <a:pPr algn="ctr" fontAlgn="b"/>
                      <a:r>
                        <a:rPr lang="tr-TR" sz="800" u="none" strike="noStrike" kern="1200">
                          <a:solidFill>
                            <a:schemeClr val="dk1"/>
                          </a:solidFill>
                          <a:effectLst/>
                          <a:latin typeface="+mn-lt"/>
                          <a:ea typeface="+mn-ea"/>
                          <a:cs typeface="+mn-cs"/>
                        </a:rPr>
                        <a:t>16,08%</a:t>
                      </a:r>
                    </a:p>
                  </a:txBody>
                  <a:tcPr marL="0" marR="0" marT="0" marB="0" anchor="ctr">
                    <a:noFill/>
                  </a:tcPr>
                </a:tc>
                <a:tc>
                  <a:txBody>
                    <a:bodyPr/>
                    <a:lstStyle/>
                    <a:p>
                      <a:pPr algn="ctr" fontAlgn="b"/>
                      <a:r>
                        <a:rPr lang="tr-TR" sz="800" u="none" strike="noStrike" kern="1200">
                          <a:solidFill>
                            <a:schemeClr val="dk1"/>
                          </a:solidFill>
                          <a:effectLst/>
                          <a:latin typeface="+mn-lt"/>
                          <a:ea typeface="+mn-ea"/>
                          <a:cs typeface="+mn-cs"/>
                        </a:rPr>
                        <a:t>29,37%</a:t>
                      </a:r>
                    </a:p>
                  </a:txBody>
                  <a:tcPr marL="0" marR="0" marT="0" marB="0" anchor="ctr">
                    <a:noFill/>
                  </a:tcPr>
                </a:tc>
                <a:tc>
                  <a:txBody>
                    <a:bodyPr/>
                    <a:lstStyle/>
                    <a:p>
                      <a:pPr algn="ctr" fontAlgn="b"/>
                      <a:r>
                        <a:rPr lang="tr-TR" sz="800" u="none" strike="noStrike" kern="1200">
                          <a:solidFill>
                            <a:schemeClr val="dk1"/>
                          </a:solidFill>
                          <a:effectLst/>
                          <a:latin typeface="+mn-lt"/>
                          <a:ea typeface="+mn-ea"/>
                          <a:cs typeface="+mn-cs"/>
                        </a:rPr>
                        <a:t>8,53%</a:t>
                      </a:r>
                    </a:p>
                  </a:txBody>
                  <a:tcPr marL="0" marR="0" marT="0" marB="0" anchor="ctr">
                    <a:noFill/>
                  </a:tcPr>
                </a:tc>
                <a:extLst>
                  <a:ext uri="{0D108BD9-81ED-4DB2-BD59-A6C34878D82A}">
                    <a16:rowId xmlns:a16="http://schemas.microsoft.com/office/drawing/2014/main" val="2046316633"/>
                  </a:ext>
                </a:extLst>
              </a:tr>
              <a:tr h="193313">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smtClean="0">
                          <a:ln>
                            <a:noFill/>
                          </a:ln>
                          <a:solidFill>
                            <a:prstClr val="black"/>
                          </a:solidFill>
                          <a:effectLst/>
                          <a:uLnTx/>
                          <a:uFillTx/>
                          <a:latin typeface="Calibri"/>
                          <a:ea typeface="+mn-ea"/>
                          <a:cs typeface="+mn-cs"/>
                        </a:rPr>
                        <a:t>2017-12</a:t>
                      </a:r>
                      <a:endParaRPr kumimoji="0" lang="tr-TR"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noFill/>
                  </a:tcPr>
                </a:tc>
                <a:tc>
                  <a:txBody>
                    <a:bodyPr/>
                    <a:lstStyle/>
                    <a:p>
                      <a:pPr algn="ctr" fontAlgn="b"/>
                      <a:r>
                        <a:rPr lang="tr-TR" sz="800" u="none" strike="noStrike" kern="1200" dirty="0">
                          <a:solidFill>
                            <a:schemeClr val="dk1"/>
                          </a:solidFill>
                          <a:effectLst/>
                          <a:latin typeface="+mn-lt"/>
                          <a:ea typeface="+mn-ea"/>
                          <a:cs typeface="+mn-cs"/>
                        </a:rPr>
                        <a:t>9,50%</a:t>
                      </a:r>
                    </a:p>
                  </a:txBody>
                  <a:tcPr marL="0" marR="0" marT="0" marB="0" anchor="ctr">
                    <a:noFill/>
                  </a:tcPr>
                </a:tc>
                <a:tc>
                  <a:txBody>
                    <a:bodyPr/>
                    <a:lstStyle/>
                    <a:p>
                      <a:pPr algn="ctr" fontAlgn="b"/>
                      <a:r>
                        <a:rPr lang="tr-TR" sz="800" u="none" strike="noStrike" kern="1200">
                          <a:solidFill>
                            <a:schemeClr val="dk1"/>
                          </a:solidFill>
                          <a:effectLst/>
                          <a:latin typeface="+mn-lt"/>
                          <a:ea typeface="+mn-ea"/>
                          <a:cs typeface="+mn-cs"/>
                        </a:rPr>
                        <a:t>9,82%</a:t>
                      </a:r>
                    </a:p>
                  </a:txBody>
                  <a:tcPr marL="0" marR="0" marT="0" marB="0" anchor="ctr">
                    <a:noFill/>
                  </a:tcPr>
                </a:tc>
                <a:tc>
                  <a:txBody>
                    <a:bodyPr/>
                    <a:lstStyle/>
                    <a:p>
                      <a:pPr algn="ctr" fontAlgn="b"/>
                      <a:r>
                        <a:rPr lang="tr-TR" sz="800" u="none" strike="noStrike" kern="1200">
                          <a:solidFill>
                            <a:schemeClr val="dk1"/>
                          </a:solidFill>
                          <a:effectLst/>
                          <a:latin typeface="+mn-lt"/>
                          <a:ea typeface="+mn-ea"/>
                          <a:cs typeface="+mn-cs"/>
                        </a:rPr>
                        <a:t>43,17%</a:t>
                      </a:r>
                    </a:p>
                  </a:txBody>
                  <a:tcPr marL="0" marR="0" marT="0" marB="0" anchor="ctr">
                    <a:noFill/>
                  </a:tcPr>
                </a:tc>
                <a:tc>
                  <a:txBody>
                    <a:bodyPr/>
                    <a:lstStyle/>
                    <a:p>
                      <a:pPr algn="ctr" fontAlgn="b"/>
                      <a:r>
                        <a:rPr lang="tr-TR" sz="800" u="none" strike="noStrike" kern="1200" dirty="0">
                          <a:solidFill>
                            <a:schemeClr val="dk1"/>
                          </a:solidFill>
                          <a:effectLst/>
                          <a:latin typeface="+mn-lt"/>
                          <a:ea typeface="+mn-ea"/>
                          <a:cs typeface="+mn-cs"/>
                        </a:rPr>
                        <a:t>9,91%</a:t>
                      </a:r>
                    </a:p>
                  </a:txBody>
                  <a:tcPr marL="0" marR="0" marT="0" marB="0" anchor="ctr">
                    <a:noFill/>
                  </a:tcPr>
                </a:tc>
                <a:tc>
                  <a:txBody>
                    <a:bodyPr/>
                    <a:lstStyle/>
                    <a:p>
                      <a:pPr algn="ctr" fontAlgn="b"/>
                      <a:r>
                        <a:rPr lang="tr-TR" sz="800" u="none" strike="noStrike" kern="1200" dirty="0">
                          <a:solidFill>
                            <a:schemeClr val="dk1"/>
                          </a:solidFill>
                          <a:effectLst/>
                          <a:latin typeface="+mn-lt"/>
                          <a:ea typeface="+mn-ea"/>
                          <a:cs typeface="+mn-cs"/>
                        </a:rPr>
                        <a:t>23,36%</a:t>
                      </a:r>
                    </a:p>
                  </a:txBody>
                  <a:tcPr marL="0" marR="0" marT="0" marB="0" anchor="ctr">
                    <a:noFill/>
                  </a:tcPr>
                </a:tc>
                <a:tc>
                  <a:txBody>
                    <a:bodyPr/>
                    <a:lstStyle/>
                    <a:p>
                      <a:pPr algn="ctr" fontAlgn="b"/>
                      <a:r>
                        <a:rPr lang="tr-TR" sz="800" u="none" strike="noStrike" kern="1200">
                          <a:solidFill>
                            <a:schemeClr val="dk1"/>
                          </a:solidFill>
                          <a:effectLst/>
                          <a:latin typeface="+mn-lt"/>
                          <a:ea typeface="+mn-ea"/>
                          <a:cs typeface="+mn-cs"/>
                        </a:rPr>
                        <a:t>20,52%</a:t>
                      </a:r>
                    </a:p>
                  </a:txBody>
                  <a:tcPr marL="0" marR="0" marT="0" marB="0" anchor="ctr">
                    <a:noFill/>
                  </a:tcPr>
                </a:tc>
                <a:tc>
                  <a:txBody>
                    <a:bodyPr/>
                    <a:lstStyle/>
                    <a:p>
                      <a:pPr algn="ctr" fontAlgn="b"/>
                      <a:r>
                        <a:rPr lang="tr-TR" sz="800" u="none" strike="noStrike" kern="1200">
                          <a:solidFill>
                            <a:schemeClr val="dk1"/>
                          </a:solidFill>
                          <a:effectLst/>
                          <a:latin typeface="+mn-lt"/>
                          <a:ea typeface="+mn-ea"/>
                          <a:cs typeface="+mn-cs"/>
                        </a:rPr>
                        <a:t>11,92%</a:t>
                      </a:r>
                    </a:p>
                  </a:txBody>
                  <a:tcPr marL="0" marR="0" marT="0" marB="0" anchor="ctr">
                    <a:noFill/>
                  </a:tcPr>
                </a:tc>
                <a:extLst>
                  <a:ext uri="{0D108BD9-81ED-4DB2-BD59-A6C34878D82A}">
                    <a16:rowId xmlns:a16="http://schemas.microsoft.com/office/drawing/2014/main" val="3315495654"/>
                  </a:ext>
                </a:extLst>
              </a:tr>
              <a:tr h="193313">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smtClean="0">
                          <a:ln>
                            <a:noFill/>
                          </a:ln>
                          <a:solidFill>
                            <a:prstClr val="black"/>
                          </a:solidFill>
                          <a:effectLst/>
                          <a:uLnTx/>
                          <a:uFillTx/>
                          <a:latin typeface="Calibri"/>
                          <a:ea typeface="+mn-ea"/>
                          <a:cs typeface="+mn-cs"/>
                        </a:rPr>
                        <a:t>2018-12</a:t>
                      </a:r>
                      <a:endParaRPr kumimoji="0" lang="tr-TR"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noFill/>
                  </a:tcPr>
                </a:tc>
                <a:tc>
                  <a:txBody>
                    <a:bodyPr/>
                    <a:lstStyle/>
                    <a:p>
                      <a:pPr algn="ctr" fontAlgn="b"/>
                      <a:r>
                        <a:rPr lang="tr-TR" sz="800" u="none" strike="noStrike" kern="1200">
                          <a:solidFill>
                            <a:schemeClr val="dk1"/>
                          </a:solidFill>
                          <a:effectLst/>
                          <a:latin typeface="+mn-lt"/>
                          <a:ea typeface="+mn-ea"/>
                          <a:cs typeface="+mn-cs"/>
                        </a:rPr>
                        <a:t>5,89%</a:t>
                      </a:r>
                    </a:p>
                  </a:txBody>
                  <a:tcPr marL="0" marR="0" marT="0" marB="0" anchor="ctr">
                    <a:noFill/>
                  </a:tcPr>
                </a:tc>
                <a:tc>
                  <a:txBody>
                    <a:bodyPr/>
                    <a:lstStyle/>
                    <a:p>
                      <a:pPr algn="ctr" fontAlgn="b"/>
                      <a:r>
                        <a:rPr lang="tr-TR" sz="800" u="none" strike="noStrike" kern="1200" dirty="0">
                          <a:solidFill>
                            <a:schemeClr val="dk1"/>
                          </a:solidFill>
                          <a:effectLst/>
                          <a:latin typeface="+mn-lt"/>
                          <a:ea typeface="+mn-ea"/>
                          <a:cs typeface="+mn-cs"/>
                        </a:rPr>
                        <a:t>11,72%</a:t>
                      </a:r>
                    </a:p>
                  </a:txBody>
                  <a:tcPr marL="0" marR="0" marT="0" marB="0" anchor="ctr">
                    <a:noFill/>
                  </a:tcPr>
                </a:tc>
                <a:tc>
                  <a:txBody>
                    <a:bodyPr/>
                    <a:lstStyle/>
                    <a:p>
                      <a:pPr algn="ctr" fontAlgn="b"/>
                      <a:r>
                        <a:rPr lang="tr-TR" sz="800" u="none" strike="noStrike" kern="1200" dirty="0">
                          <a:solidFill>
                            <a:schemeClr val="dk1"/>
                          </a:solidFill>
                          <a:effectLst/>
                          <a:latin typeface="+mn-lt"/>
                          <a:ea typeface="+mn-ea"/>
                          <a:cs typeface="+mn-cs"/>
                        </a:rPr>
                        <a:t>-16,11%</a:t>
                      </a:r>
                    </a:p>
                  </a:txBody>
                  <a:tcPr marL="0" marR="0" marT="0" marB="0" anchor="ctr">
                    <a:noFill/>
                  </a:tcPr>
                </a:tc>
                <a:tc>
                  <a:txBody>
                    <a:bodyPr/>
                    <a:lstStyle/>
                    <a:p>
                      <a:pPr algn="ctr" fontAlgn="b"/>
                      <a:r>
                        <a:rPr lang="tr-TR" sz="800" u="none" strike="noStrike" kern="1200">
                          <a:solidFill>
                            <a:schemeClr val="dk1"/>
                          </a:solidFill>
                          <a:effectLst/>
                          <a:latin typeface="+mn-lt"/>
                          <a:ea typeface="+mn-ea"/>
                          <a:cs typeface="+mn-cs"/>
                        </a:rPr>
                        <a:t>38,34%</a:t>
                      </a:r>
                    </a:p>
                  </a:txBody>
                  <a:tcPr marL="0" marR="0" marT="0" marB="0" anchor="ctr">
                    <a:noFill/>
                  </a:tcPr>
                </a:tc>
                <a:tc>
                  <a:txBody>
                    <a:bodyPr/>
                    <a:lstStyle/>
                    <a:p>
                      <a:pPr algn="ctr" fontAlgn="b"/>
                      <a:r>
                        <a:rPr lang="tr-TR" sz="800" u="none" strike="noStrike" kern="1200" dirty="0">
                          <a:solidFill>
                            <a:schemeClr val="dk1"/>
                          </a:solidFill>
                          <a:effectLst/>
                          <a:latin typeface="+mn-lt"/>
                          <a:ea typeface="+mn-ea"/>
                          <a:cs typeface="+mn-cs"/>
                        </a:rPr>
                        <a:t>33,04%</a:t>
                      </a:r>
                    </a:p>
                  </a:txBody>
                  <a:tcPr marL="0" marR="0" marT="0" marB="0" anchor="ctr">
                    <a:noFill/>
                  </a:tcPr>
                </a:tc>
                <a:tc>
                  <a:txBody>
                    <a:bodyPr/>
                    <a:lstStyle/>
                    <a:p>
                      <a:pPr algn="ctr" fontAlgn="b"/>
                      <a:r>
                        <a:rPr lang="tr-TR" sz="800" u="none" strike="noStrike" kern="1200" dirty="0">
                          <a:solidFill>
                            <a:schemeClr val="dk1"/>
                          </a:solidFill>
                          <a:effectLst/>
                          <a:latin typeface="+mn-lt"/>
                          <a:ea typeface="+mn-ea"/>
                          <a:cs typeface="+mn-cs"/>
                        </a:rPr>
                        <a:t>36,72%</a:t>
                      </a:r>
                    </a:p>
                  </a:txBody>
                  <a:tcPr marL="0" marR="0" marT="0" marB="0" anchor="ctr">
                    <a:noFill/>
                  </a:tcPr>
                </a:tc>
                <a:tc>
                  <a:txBody>
                    <a:bodyPr/>
                    <a:lstStyle/>
                    <a:p>
                      <a:pPr algn="ctr" fontAlgn="b"/>
                      <a:r>
                        <a:rPr lang="tr-TR" sz="800" u="none" strike="noStrike" kern="1200">
                          <a:solidFill>
                            <a:schemeClr val="dk1"/>
                          </a:solidFill>
                          <a:effectLst/>
                          <a:latin typeface="+mn-lt"/>
                          <a:ea typeface="+mn-ea"/>
                          <a:cs typeface="+mn-cs"/>
                        </a:rPr>
                        <a:t>20,30%</a:t>
                      </a:r>
                    </a:p>
                  </a:txBody>
                  <a:tcPr marL="0" marR="0" marT="0" marB="0" anchor="ctr">
                    <a:noFill/>
                  </a:tcPr>
                </a:tc>
                <a:extLst>
                  <a:ext uri="{0D108BD9-81ED-4DB2-BD59-A6C34878D82A}">
                    <a16:rowId xmlns:a16="http://schemas.microsoft.com/office/drawing/2014/main" val="3675870229"/>
                  </a:ext>
                </a:extLst>
              </a:tr>
              <a:tr h="193313">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smtClean="0">
                          <a:ln>
                            <a:noFill/>
                          </a:ln>
                          <a:solidFill>
                            <a:prstClr val="black"/>
                          </a:solidFill>
                          <a:effectLst/>
                          <a:uLnTx/>
                          <a:uFillTx/>
                          <a:latin typeface="Calibri"/>
                          <a:ea typeface="+mn-ea"/>
                          <a:cs typeface="+mn-cs"/>
                        </a:rPr>
                        <a:t>2019-12</a:t>
                      </a:r>
                      <a:endParaRPr kumimoji="0" lang="tr-TR"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noFill/>
                  </a:tcPr>
                </a:tc>
                <a:tc>
                  <a:txBody>
                    <a:bodyPr/>
                    <a:lstStyle/>
                    <a:p>
                      <a:pPr algn="ctr" fontAlgn="b"/>
                      <a:r>
                        <a:rPr lang="tr-TR" sz="800" u="none" strike="noStrike" kern="1200">
                          <a:solidFill>
                            <a:schemeClr val="dk1"/>
                          </a:solidFill>
                          <a:effectLst/>
                          <a:latin typeface="+mn-lt"/>
                          <a:ea typeface="+mn-ea"/>
                          <a:cs typeface="+mn-cs"/>
                        </a:rPr>
                        <a:t>8,77%</a:t>
                      </a:r>
                    </a:p>
                  </a:txBody>
                  <a:tcPr marL="0" marR="0" marT="0" marB="0" anchor="ctr">
                    <a:noFill/>
                  </a:tcPr>
                </a:tc>
                <a:tc>
                  <a:txBody>
                    <a:bodyPr/>
                    <a:lstStyle/>
                    <a:p>
                      <a:pPr algn="ctr" fontAlgn="b"/>
                      <a:r>
                        <a:rPr lang="tr-TR" sz="800" u="none" strike="noStrike" kern="1200">
                          <a:solidFill>
                            <a:schemeClr val="dk1"/>
                          </a:solidFill>
                          <a:effectLst/>
                          <a:latin typeface="+mn-lt"/>
                          <a:ea typeface="+mn-ea"/>
                          <a:cs typeface="+mn-cs"/>
                        </a:rPr>
                        <a:t>21,88%</a:t>
                      </a:r>
                    </a:p>
                  </a:txBody>
                  <a:tcPr marL="0" marR="0" marT="0" marB="0" anchor="ctr">
                    <a:noFill/>
                  </a:tcPr>
                </a:tc>
                <a:tc>
                  <a:txBody>
                    <a:bodyPr/>
                    <a:lstStyle/>
                    <a:p>
                      <a:pPr algn="ctr" fontAlgn="b"/>
                      <a:r>
                        <a:rPr lang="tr-TR" sz="800" u="none" strike="noStrike" kern="1200" dirty="0">
                          <a:solidFill>
                            <a:schemeClr val="dk1"/>
                          </a:solidFill>
                          <a:effectLst/>
                          <a:latin typeface="+mn-lt"/>
                          <a:ea typeface="+mn-ea"/>
                          <a:cs typeface="+mn-cs"/>
                        </a:rPr>
                        <a:t>20,52%</a:t>
                      </a:r>
                    </a:p>
                  </a:txBody>
                  <a:tcPr marL="0" marR="0" marT="0" marB="0" anchor="ctr">
                    <a:noFill/>
                  </a:tcPr>
                </a:tc>
                <a:tc>
                  <a:txBody>
                    <a:bodyPr/>
                    <a:lstStyle/>
                    <a:p>
                      <a:pPr algn="ctr" fontAlgn="b"/>
                      <a:r>
                        <a:rPr lang="tr-TR" sz="800" u="none" strike="noStrike" kern="1200" dirty="0">
                          <a:solidFill>
                            <a:schemeClr val="dk1"/>
                          </a:solidFill>
                          <a:effectLst/>
                          <a:latin typeface="+mn-lt"/>
                          <a:ea typeface="+mn-ea"/>
                          <a:cs typeface="+mn-cs"/>
                        </a:rPr>
                        <a:t>10,07%</a:t>
                      </a:r>
                    </a:p>
                  </a:txBody>
                  <a:tcPr marL="0" marR="0" marT="0" marB="0" anchor="ctr">
                    <a:noFill/>
                  </a:tcPr>
                </a:tc>
                <a:tc>
                  <a:txBody>
                    <a:bodyPr/>
                    <a:lstStyle/>
                    <a:p>
                      <a:pPr algn="ctr" fontAlgn="b"/>
                      <a:r>
                        <a:rPr lang="tr-TR" sz="800" u="none" strike="noStrike" kern="1200" dirty="0">
                          <a:solidFill>
                            <a:schemeClr val="dk1"/>
                          </a:solidFill>
                          <a:effectLst/>
                          <a:latin typeface="+mn-lt"/>
                          <a:ea typeface="+mn-ea"/>
                          <a:cs typeface="+mn-cs"/>
                        </a:rPr>
                        <a:t>7,44%</a:t>
                      </a:r>
                    </a:p>
                  </a:txBody>
                  <a:tcPr marL="0" marR="0" marT="0" marB="0" anchor="ctr">
                    <a:noFill/>
                  </a:tcPr>
                </a:tc>
                <a:tc>
                  <a:txBody>
                    <a:bodyPr/>
                    <a:lstStyle/>
                    <a:p>
                      <a:pPr algn="ctr" fontAlgn="b"/>
                      <a:r>
                        <a:rPr lang="tr-TR" sz="800" u="none" strike="noStrike" kern="1200" dirty="0">
                          <a:solidFill>
                            <a:schemeClr val="dk1"/>
                          </a:solidFill>
                          <a:effectLst/>
                          <a:latin typeface="+mn-lt"/>
                          <a:ea typeface="+mn-ea"/>
                          <a:cs typeface="+mn-cs"/>
                        </a:rPr>
                        <a:t>30,31%</a:t>
                      </a:r>
                    </a:p>
                  </a:txBody>
                  <a:tcPr marL="0" marR="0" marT="0" marB="0" anchor="ctr">
                    <a:noFill/>
                  </a:tcPr>
                </a:tc>
                <a:tc>
                  <a:txBody>
                    <a:bodyPr/>
                    <a:lstStyle/>
                    <a:p>
                      <a:pPr algn="ctr" fontAlgn="b"/>
                      <a:r>
                        <a:rPr lang="tr-TR" sz="800" u="none" strike="noStrike" kern="1200">
                          <a:solidFill>
                            <a:schemeClr val="dk1"/>
                          </a:solidFill>
                          <a:effectLst/>
                          <a:latin typeface="+mn-lt"/>
                          <a:ea typeface="+mn-ea"/>
                          <a:cs typeface="+mn-cs"/>
                        </a:rPr>
                        <a:t>11,84%</a:t>
                      </a:r>
                    </a:p>
                  </a:txBody>
                  <a:tcPr marL="0" marR="0" marT="0" marB="0" anchor="ctr">
                    <a:noFill/>
                  </a:tcPr>
                </a:tc>
                <a:extLst>
                  <a:ext uri="{0D108BD9-81ED-4DB2-BD59-A6C34878D82A}">
                    <a16:rowId xmlns:a16="http://schemas.microsoft.com/office/drawing/2014/main" val="3963332227"/>
                  </a:ext>
                </a:extLst>
              </a:tr>
              <a:tr h="193313">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tr-TR" sz="800" b="0" i="0" u="none" strike="noStrike" kern="1200" cap="none" spc="0" normalizeH="0" baseline="0" noProof="0" dirty="0" smtClean="0">
                          <a:ln>
                            <a:noFill/>
                          </a:ln>
                          <a:solidFill>
                            <a:prstClr val="black"/>
                          </a:solidFill>
                          <a:effectLst/>
                          <a:uLnTx/>
                          <a:uFillTx/>
                          <a:latin typeface="Calibri"/>
                          <a:ea typeface="+mn-ea"/>
                          <a:cs typeface="+mn-cs"/>
                        </a:rPr>
                        <a:t>2020-12</a:t>
                      </a:r>
                      <a:endParaRPr kumimoji="0" lang="tr-TR"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noFill/>
                  </a:tcPr>
                </a:tc>
                <a:tc>
                  <a:txBody>
                    <a:bodyPr/>
                    <a:lstStyle/>
                    <a:p>
                      <a:pPr algn="ctr" fontAlgn="b"/>
                      <a:r>
                        <a:rPr lang="tr-TR" sz="800" u="none" strike="noStrike" kern="1200" dirty="0">
                          <a:solidFill>
                            <a:schemeClr val="dk1"/>
                          </a:solidFill>
                          <a:effectLst/>
                          <a:latin typeface="+mn-lt"/>
                          <a:ea typeface="+mn-ea"/>
                          <a:cs typeface="+mn-cs"/>
                        </a:rPr>
                        <a:t>32,82%</a:t>
                      </a:r>
                    </a:p>
                  </a:txBody>
                  <a:tcPr marL="0" marR="0" marT="0" marB="0" anchor="ctr">
                    <a:noFill/>
                  </a:tcPr>
                </a:tc>
                <a:tc>
                  <a:txBody>
                    <a:bodyPr/>
                    <a:lstStyle/>
                    <a:p>
                      <a:pPr algn="ctr" fontAlgn="b"/>
                      <a:r>
                        <a:rPr lang="tr-TR" sz="800" u="none" strike="noStrike" kern="1200" dirty="0">
                          <a:solidFill>
                            <a:schemeClr val="dk1"/>
                          </a:solidFill>
                          <a:effectLst/>
                          <a:latin typeface="+mn-lt"/>
                          <a:ea typeface="+mn-ea"/>
                          <a:cs typeface="+mn-cs"/>
                        </a:rPr>
                        <a:t>11,40%</a:t>
                      </a:r>
                    </a:p>
                  </a:txBody>
                  <a:tcPr marL="0" marR="0" marT="0" marB="0" anchor="ctr">
                    <a:noFill/>
                  </a:tcPr>
                </a:tc>
                <a:tc>
                  <a:txBody>
                    <a:bodyPr/>
                    <a:lstStyle/>
                    <a:p>
                      <a:pPr algn="ctr" fontAlgn="b"/>
                      <a:r>
                        <a:rPr lang="tr-TR" sz="800" u="none" strike="noStrike" kern="1200" dirty="0">
                          <a:solidFill>
                            <a:schemeClr val="dk1"/>
                          </a:solidFill>
                          <a:effectLst/>
                          <a:latin typeface="+mn-lt"/>
                          <a:ea typeface="+mn-ea"/>
                          <a:cs typeface="+mn-cs"/>
                        </a:rPr>
                        <a:t>25,53%</a:t>
                      </a:r>
                    </a:p>
                  </a:txBody>
                  <a:tcPr marL="0" marR="0" marT="0" marB="0" anchor="ctr">
                    <a:noFill/>
                  </a:tcPr>
                </a:tc>
                <a:tc>
                  <a:txBody>
                    <a:bodyPr/>
                    <a:lstStyle/>
                    <a:p>
                      <a:pPr algn="ctr" fontAlgn="b"/>
                      <a:r>
                        <a:rPr lang="tr-TR" sz="800" u="none" strike="noStrike" kern="1200">
                          <a:solidFill>
                            <a:schemeClr val="dk1"/>
                          </a:solidFill>
                          <a:effectLst/>
                          <a:latin typeface="+mn-lt"/>
                          <a:ea typeface="+mn-ea"/>
                          <a:cs typeface="+mn-cs"/>
                        </a:rPr>
                        <a:t>31,78%</a:t>
                      </a:r>
                    </a:p>
                  </a:txBody>
                  <a:tcPr marL="0" marR="0" marT="0" marB="0" anchor="ctr">
                    <a:noFill/>
                  </a:tcPr>
                </a:tc>
                <a:tc>
                  <a:txBody>
                    <a:bodyPr/>
                    <a:lstStyle/>
                    <a:p>
                      <a:pPr algn="ctr" fontAlgn="b"/>
                      <a:r>
                        <a:rPr lang="tr-TR" sz="800" u="none" strike="noStrike" kern="1200" dirty="0">
                          <a:solidFill>
                            <a:schemeClr val="dk1"/>
                          </a:solidFill>
                          <a:effectLst/>
                          <a:latin typeface="+mn-lt"/>
                          <a:ea typeface="+mn-ea"/>
                          <a:cs typeface="+mn-cs"/>
                        </a:rPr>
                        <a:t>44,30%</a:t>
                      </a:r>
                    </a:p>
                  </a:txBody>
                  <a:tcPr marL="0" marR="0" marT="0" marB="0" anchor="ctr">
                    <a:noFill/>
                  </a:tcPr>
                </a:tc>
                <a:tc>
                  <a:txBody>
                    <a:bodyPr/>
                    <a:lstStyle/>
                    <a:p>
                      <a:pPr algn="ctr" fontAlgn="b"/>
                      <a:r>
                        <a:rPr lang="tr-TR" sz="800" u="none" strike="noStrike" kern="1200" dirty="0">
                          <a:solidFill>
                            <a:schemeClr val="dk1"/>
                          </a:solidFill>
                          <a:effectLst/>
                          <a:latin typeface="+mn-lt"/>
                          <a:ea typeface="+mn-ea"/>
                          <a:cs typeface="+mn-cs"/>
                        </a:rPr>
                        <a:t>64,96%</a:t>
                      </a:r>
                    </a:p>
                  </a:txBody>
                  <a:tcPr marL="0" marR="0" marT="0" marB="0" anchor="ctr">
                    <a:noFill/>
                  </a:tcPr>
                </a:tc>
                <a:tc>
                  <a:txBody>
                    <a:bodyPr/>
                    <a:lstStyle/>
                    <a:p>
                      <a:pPr algn="ctr" fontAlgn="b"/>
                      <a:r>
                        <a:rPr lang="tr-TR" sz="800" u="none" strike="noStrike" kern="1200" dirty="0">
                          <a:solidFill>
                            <a:schemeClr val="dk1"/>
                          </a:solidFill>
                          <a:effectLst/>
                          <a:latin typeface="+mn-lt"/>
                          <a:ea typeface="+mn-ea"/>
                          <a:cs typeface="+mn-cs"/>
                        </a:rPr>
                        <a:t>14,60%</a:t>
                      </a:r>
                    </a:p>
                  </a:txBody>
                  <a:tcPr marL="0" marR="0" marT="0" marB="0" anchor="ctr">
                    <a:noFill/>
                  </a:tcPr>
                </a:tc>
                <a:extLst>
                  <a:ext uri="{0D108BD9-81ED-4DB2-BD59-A6C34878D82A}">
                    <a16:rowId xmlns:a16="http://schemas.microsoft.com/office/drawing/2014/main" val="742809365"/>
                  </a:ext>
                </a:extLst>
              </a:tr>
              <a:tr h="193313">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Tarihsel</a:t>
                      </a:r>
                    </a:p>
                    <a:p>
                      <a:pPr marL="0" marR="0" lvl="0" indent="0" algn="ctr" defTabSz="457200" rtl="0" eaLnBrk="1" fontAlgn="b" latinLnBrk="0" hangingPunct="1">
                        <a:lnSpc>
                          <a:spcPct val="100000"/>
                        </a:lnSpc>
                        <a:spcBef>
                          <a:spcPts val="0"/>
                        </a:spcBef>
                        <a:spcAft>
                          <a:spcPts val="0"/>
                        </a:spcAft>
                        <a:buClrTx/>
                        <a:buSzTx/>
                        <a:buFontTx/>
                        <a:buNone/>
                        <a:tabLst/>
                        <a:defRPr/>
                      </a:pPr>
                      <a:r>
                        <a:rPr kumimoji="0" lang="tr-TR" sz="8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Ortalama</a:t>
                      </a:r>
                      <a:endParaRPr kumimoji="0" lang="tr-TR"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0" marR="0" marT="0" marB="0" anchor="ctr">
                    <a:noFill/>
                  </a:tcPr>
                </a:tc>
                <a:tc>
                  <a:txBody>
                    <a:bodyPr/>
                    <a:lstStyle/>
                    <a:p>
                      <a:pPr algn="ctr" fontAlgn="b"/>
                      <a:r>
                        <a:rPr lang="tr-TR" sz="800" b="0" i="0" u="none" strike="noStrike" dirty="0">
                          <a:solidFill>
                            <a:srgbClr val="000000"/>
                          </a:solidFill>
                          <a:effectLst/>
                          <a:latin typeface="Calibri" panose="020F0502020204030204" pitchFamily="34" charset="0"/>
                        </a:rPr>
                        <a:t>18,40%</a:t>
                      </a:r>
                    </a:p>
                  </a:txBody>
                  <a:tcPr marL="0" marR="0" marT="0" marB="0" anchor="ctr">
                    <a:noFill/>
                  </a:tcPr>
                </a:tc>
                <a:tc>
                  <a:txBody>
                    <a:bodyPr/>
                    <a:lstStyle/>
                    <a:p>
                      <a:pPr algn="ctr" fontAlgn="b"/>
                      <a:r>
                        <a:rPr lang="tr-TR" sz="800" b="0" i="0" u="none" strike="noStrike" dirty="0">
                          <a:solidFill>
                            <a:srgbClr val="000000"/>
                          </a:solidFill>
                          <a:effectLst/>
                          <a:latin typeface="Calibri" panose="020F0502020204030204" pitchFamily="34" charset="0"/>
                        </a:rPr>
                        <a:t>10,82%</a:t>
                      </a:r>
                    </a:p>
                  </a:txBody>
                  <a:tcPr marL="0" marR="0" marT="0" marB="0" anchor="ctr">
                    <a:noFill/>
                  </a:tcPr>
                </a:tc>
                <a:tc>
                  <a:txBody>
                    <a:bodyPr/>
                    <a:lstStyle/>
                    <a:p>
                      <a:pPr algn="ctr" fontAlgn="b"/>
                      <a:r>
                        <a:rPr lang="tr-TR" sz="800" b="0" i="0" u="none" strike="noStrike" dirty="0">
                          <a:solidFill>
                            <a:srgbClr val="000000"/>
                          </a:solidFill>
                          <a:effectLst/>
                          <a:latin typeface="Calibri" panose="020F0502020204030204" pitchFamily="34" charset="0"/>
                        </a:rPr>
                        <a:t>8,18%</a:t>
                      </a:r>
                    </a:p>
                  </a:txBody>
                  <a:tcPr marL="0" marR="0" marT="0" marB="0" anchor="ctr">
                    <a:noFill/>
                  </a:tcPr>
                </a:tc>
                <a:tc>
                  <a:txBody>
                    <a:bodyPr/>
                    <a:lstStyle/>
                    <a:p>
                      <a:pPr algn="ctr" fontAlgn="b"/>
                      <a:r>
                        <a:rPr lang="tr-TR" sz="800" b="0" i="0" u="none" strike="noStrike" dirty="0">
                          <a:solidFill>
                            <a:srgbClr val="000000"/>
                          </a:solidFill>
                          <a:effectLst/>
                          <a:latin typeface="Calibri" panose="020F0502020204030204" pitchFamily="34" charset="0"/>
                        </a:rPr>
                        <a:t>17,46%</a:t>
                      </a:r>
                    </a:p>
                  </a:txBody>
                  <a:tcPr marL="0" marR="0" marT="0" marB="0" anchor="ctr">
                    <a:noFill/>
                  </a:tcPr>
                </a:tc>
                <a:tc>
                  <a:txBody>
                    <a:bodyPr/>
                    <a:lstStyle/>
                    <a:p>
                      <a:pPr algn="ctr" fontAlgn="b"/>
                      <a:r>
                        <a:rPr lang="tr-TR" sz="800" b="0" i="0" u="none" strike="noStrike" dirty="0">
                          <a:solidFill>
                            <a:srgbClr val="000000"/>
                          </a:solidFill>
                          <a:effectLst/>
                          <a:latin typeface="Calibri" panose="020F0502020204030204" pitchFamily="34" charset="0"/>
                        </a:rPr>
                        <a:t>15,86%</a:t>
                      </a:r>
                    </a:p>
                  </a:txBody>
                  <a:tcPr marL="0" marR="0" marT="0" marB="0" anchor="ctr">
                    <a:noFill/>
                  </a:tcPr>
                </a:tc>
                <a:tc>
                  <a:txBody>
                    <a:bodyPr/>
                    <a:lstStyle/>
                    <a:p>
                      <a:pPr algn="ctr" fontAlgn="b"/>
                      <a:r>
                        <a:rPr lang="tr-TR" sz="800" b="0" i="0" u="none" strike="noStrike" dirty="0">
                          <a:solidFill>
                            <a:srgbClr val="000000"/>
                          </a:solidFill>
                          <a:effectLst/>
                          <a:latin typeface="Calibri" panose="020F0502020204030204" pitchFamily="34" charset="0"/>
                        </a:rPr>
                        <a:t>22,79%</a:t>
                      </a:r>
                    </a:p>
                  </a:txBody>
                  <a:tcPr marL="0" marR="0" marT="0" marB="0" anchor="ctr">
                    <a:noFill/>
                  </a:tcPr>
                </a:tc>
                <a:tc>
                  <a:txBody>
                    <a:bodyPr/>
                    <a:lstStyle/>
                    <a:p>
                      <a:pPr algn="ctr" fontAlgn="b"/>
                      <a:r>
                        <a:rPr lang="tr-TR" sz="800" u="none" strike="noStrike" kern="1200" dirty="0" smtClean="0">
                          <a:solidFill>
                            <a:schemeClr val="dk1"/>
                          </a:solidFill>
                          <a:effectLst/>
                          <a:latin typeface="+mn-lt"/>
                          <a:ea typeface="+mn-ea"/>
                          <a:cs typeface="+mn-cs"/>
                        </a:rPr>
                        <a:t>10,23%</a:t>
                      </a:r>
                      <a:endParaRPr lang="tr-TR" sz="800" u="none" strike="noStrike" kern="1200" dirty="0">
                        <a:solidFill>
                          <a:schemeClr val="dk1"/>
                        </a:solidFill>
                        <a:effectLst/>
                        <a:latin typeface="+mn-lt"/>
                        <a:ea typeface="+mn-ea"/>
                        <a:cs typeface="+mn-cs"/>
                      </a:endParaRPr>
                    </a:p>
                  </a:txBody>
                  <a:tcPr marL="0" marR="0" marT="0" marB="0" anchor="ctr">
                    <a:noFill/>
                  </a:tcPr>
                </a:tc>
                <a:extLst>
                  <a:ext uri="{0D108BD9-81ED-4DB2-BD59-A6C34878D82A}">
                    <a16:rowId xmlns:a16="http://schemas.microsoft.com/office/drawing/2014/main" val="757735961"/>
                  </a:ext>
                </a:extLst>
              </a:tr>
            </a:tbl>
          </a:graphicData>
        </a:graphic>
      </p:graphicFrame>
      <p:pic>
        <p:nvPicPr>
          <p:cNvPr id="8" name="Resi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291259"/>
            <a:ext cx="728627" cy="524925"/>
          </a:xfrm>
          <a:prstGeom prst="rect">
            <a:avLst/>
          </a:prstGeom>
        </p:spPr>
      </p:pic>
      <p:graphicFrame>
        <p:nvGraphicFramePr>
          <p:cNvPr id="7" name="Grafik 6"/>
          <p:cNvGraphicFramePr>
            <a:graphicFrameLocks/>
          </p:cNvGraphicFramePr>
          <p:nvPr>
            <p:extLst>
              <p:ext uri="{D42A27DB-BD31-4B8C-83A1-F6EECF244321}">
                <p14:modId xmlns:p14="http://schemas.microsoft.com/office/powerpoint/2010/main" val="774094808"/>
              </p:ext>
            </p:extLst>
          </p:nvPr>
        </p:nvGraphicFramePr>
        <p:xfrm>
          <a:off x="4195543" y="1297639"/>
          <a:ext cx="4948457" cy="29936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57512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aphicFrame>
        <p:nvGraphicFramePr>
          <p:cNvPr id="8" name="Grafik 7"/>
          <p:cNvGraphicFramePr>
            <a:graphicFrameLocks/>
          </p:cNvGraphicFramePr>
          <p:nvPr>
            <p:extLst>
              <p:ext uri="{D42A27DB-BD31-4B8C-83A1-F6EECF244321}">
                <p14:modId xmlns:p14="http://schemas.microsoft.com/office/powerpoint/2010/main" val="3609522309"/>
              </p:ext>
            </p:extLst>
          </p:nvPr>
        </p:nvGraphicFramePr>
        <p:xfrm>
          <a:off x="0" y="1304831"/>
          <a:ext cx="4670474" cy="2688599"/>
        </p:xfrm>
        <a:graphic>
          <a:graphicData uri="http://schemas.openxmlformats.org/drawingml/2006/chart">
            <c:chart xmlns:c="http://schemas.openxmlformats.org/drawingml/2006/chart" xmlns:r="http://schemas.openxmlformats.org/officeDocument/2006/relationships" r:id="rId4"/>
          </a:graphicData>
        </a:graphic>
      </p:graphicFrame>
      <p:pic>
        <p:nvPicPr>
          <p:cNvPr id="9" name="Resim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190564"/>
            <a:ext cx="713385" cy="594760"/>
          </a:xfrm>
          <a:prstGeom prst="rect">
            <a:avLst/>
          </a:prstGeom>
        </p:spPr>
      </p:pic>
      <p:graphicFrame>
        <p:nvGraphicFramePr>
          <p:cNvPr id="6" name="Grafik 5"/>
          <p:cNvGraphicFramePr>
            <a:graphicFrameLocks/>
          </p:cNvGraphicFramePr>
          <p:nvPr>
            <p:extLst>
              <p:ext uri="{D42A27DB-BD31-4B8C-83A1-F6EECF244321}">
                <p14:modId xmlns:p14="http://schemas.microsoft.com/office/powerpoint/2010/main" val="2716943587"/>
              </p:ext>
            </p:extLst>
          </p:nvPr>
        </p:nvGraphicFramePr>
        <p:xfrm>
          <a:off x="4670474" y="1304831"/>
          <a:ext cx="4473526" cy="288573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524086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aphicFrame>
        <p:nvGraphicFramePr>
          <p:cNvPr id="7" name="Grafik 6"/>
          <p:cNvGraphicFramePr>
            <a:graphicFrameLocks/>
          </p:cNvGraphicFramePr>
          <p:nvPr>
            <p:extLst>
              <p:ext uri="{D42A27DB-BD31-4B8C-83A1-F6EECF244321}">
                <p14:modId xmlns:p14="http://schemas.microsoft.com/office/powerpoint/2010/main" val="745683233"/>
              </p:ext>
            </p:extLst>
          </p:nvPr>
        </p:nvGraphicFramePr>
        <p:xfrm>
          <a:off x="316522" y="1322813"/>
          <a:ext cx="3760049" cy="26340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afik 9"/>
          <p:cNvGraphicFramePr>
            <a:graphicFrameLocks/>
          </p:cNvGraphicFramePr>
          <p:nvPr>
            <p:extLst>
              <p:ext uri="{D42A27DB-BD31-4B8C-83A1-F6EECF244321}">
                <p14:modId xmlns:p14="http://schemas.microsoft.com/office/powerpoint/2010/main" val="1446736824"/>
              </p:ext>
            </p:extLst>
          </p:nvPr>
        </p:nvGraphicFramePr>
        <p:xfrm>
          <a:off x="4572000" y="1322813"/>
          <a:ext cx="4506254" cy="2736323"/>
        </p:xfrm>
        <a:graphic>
          <a:graphicData uri="http://schemas.openxmlformats.org/drawingml/2006/chart">
            <c:chart xmlns:c="http://schemas.openxmlformats.org/drawingml/2006/chart" xmlns:r="http://schemas.openxmlformats.org/officeDocument/2006/relationships" r:id="rId5"/>
          </a:graphicData>
        </a:graphic>
      </p:graphicFrame>
      <p:pic>
        <p:nvPicPr>
          <p:cNvPr id="9" name="Resim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229298"/>
            <a:ext cx="713385" cy="551644"/>
          </a:xfrm>
          <a:prstGeom prst="rect">
            <a:avLst/>
          </a:prstGeom>
        </p:spPr>
      </p:pic>
    </p:spTree>
    <p:extLst>
      <p:ext uri="{BB962C8B-B14F-4D97-AF65-F5344CB8AC3E}">
        <p14:creationId xmlns:p14="http://schemas.microsoft.com/office/powerpoint/2010/main" val="2158553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aphicFrame>
        <p:nvGraphicFramePr>
          <p:cNvPr id="9" name="Grafik 8"/>
          <p:cNvGraphicFramePr>
            <a:graphicFrameLocks/>
          </p:cNvGraphicFramePr>
          <p:nvPr>
            <p:extLst>
              <p:ext uri="{D42A27DB-BD31-4B8C-83A1-F6EECF244321}">
                <p14:modId xmlns:p14="http://schemas.microsoft.com/office/powerpoint/2010/main" val="2422334195"/>
              </p:ext>
            </p:extLst>
          </p:nvPr>
        </p:nvGraphicFramePr>
        <p:xfrm>
          <a:off x="187512" y="1339206"/>
          <a:ext cx="4384488" cy="2650432"/>
        </p:xfrm>
        <a:graphic>
          <a:graphicData uri="http://schemas.openxmlformats.org/drawingml/2006/chart">
            <c:chart xmlns:c="http://schemas.openxmlformats.org/drawingml/2006/chart" xmlns:r="http://schemas.openxmlformats.org/officeDocument/2006/relationships" r:id="rId4"/>
          </a:graphicData>
        </a:graphic>
      </p:graphicFrame>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0" y="4287295"/>
            <a:ext cx="713388" cy="513944"/>
          </a:xfrm>
          <a:prstGeom prst="rect">
            <a:avLst/>
          </a:prstGeom>
        </p:spPr>
      </p:pic>
      <p:pic>
        <p:nvPicPr>
          <p:cNvPr id="11" name="Resim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30615" y="4293179"/>
            <a:ext cx="713385" cy="502176"/>
          </a:xfrm>
          <a:prstGeom prst="rect">
            <a:avLst/>
          </a:prstGeom>
        </p:spPr>
      </p:pic>
      <p:graphicFrame>
        <p:nvGraphicFramePr>
          <p:cNvPr id="10" name="Grafik 9"/>
          <p:cNvGraphicFramePr>
            <a:graphicFrameLocks/>
          </p:cNvGraphicFramePr>
          <p:nvPr>
            <p:extLst>
              <p:ext uri="{D42A27DB-BD31-4B8C-83A1-F6EECF244321}">
                <p14:modId xmlns:p14="http://schemas.microsoft.com/office/powerpoint/2010/main" val="1977048552"/>
              </p:ext>
            </p:extLst>
          </p:nvPr>
        </p:nvGraphicFramePr>
        <p:xfrm>
          <a:off x="4572000" y="1339206"/>
          <a:ext cx="4572000" cy="2690283"/>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72579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aphicFrame>
        <p:nvGraphicFramePr>
          <p:cNvPr id="13" name="Grafik 12"/>
          <p:cNvGraphicFramePr>
            <a:graphicFrameLocks/>
          </p:cNvGraphicFramePr>
          <p:nvPr>
            <p:extLst>
              <p:ext uri="{D42A27DB-BD31-4B8C-83A1-F6EECF244321}">
                <p14:modId xmlns:p14="http://schemas.microsoft.com/office/powerpoint/2010/main" val="1244999296"/>
              </p:ext>
            </p:extLst>
          </p:nvPr>
        </p:nvGraphicFramePr>
        <p:xfrm>
          <a:off x="4740812" y="1259396"/>
          <a:ext cx="4403188" cy="27559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Grafik 7"/>
          <p:cNvGraphicFramePr>
            <a:graphicFrameLocks/>
          </p:cNvGraphicFramePr>
          <p:nvPr>
            <p:extLst>
              <p:ext uri="{D42A27DB-BD31-4B8C-83A1-F6EECF244321}">
                <p14:modId xmlns:p14="http://schemas.microsoft.com/office/powerpoint/2010/main" val="2042961480"/>
              </p:ext>
            </p:extLst>
          </p:nvPr>
        </p:nvGraphicFramePr>
        <p:xfrm>
          <a:off x="0" y="1259396"/>
          <a:ext cx="4740812" cy="2755900"/>
        </p:xfrm>
        <a:graphic>
          <a:graphicData uri="http://schemas.openxmlformats.org/drawingml/2006/chart">
            <c:chart xmlns:c="http://schemas.openxmlformats.org/drawingml/2006/chart" xmlns:r="http://schemas.openxmlformats.org/officeDocument/2006/relationships" r:id="rId5"/>
          </a:graphicData>
        </a:graphic>
      </p:graphicFrame>
      <p:pic>
        <p:nvPicPr>
          <p:cNvPr id="7" name="Resim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018830"/>
            <a:ext cx="713385" cy="762330"/>
          </a:xfrm>
          <a:prstGeom prst="rect">
            <a:avLst/>
          </a:prstGeom>
        </p:spPr>
      </p:pic>
    </p:spTree>
    <p:extLst>
      <p:ext uri="{BB962C8B-B14F-4D97-AF65-F5344CB8AC3E}">
        <p14:creationId xmlns:p14="http://schemas.microsoft.com/office/powerpoint/2010/main" val="41174606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aphicFrame>
        <p:nvGraphicFramePr>
          <p:cNvPr id="10" name="Grafik 9"/>
          <p:cNvGraphicFramePr>
            <a:graphicFrameLocks/>
          </p:cNvGraphicFramePr>
          <p:nvPr>
            <p:extLst>
              <p:ext uri="{D42A27DB-BD31-4B8C-83A1-F6EECF244321}">
                <p14:modId xmlns:p14="http://schemas.microsoft.com/office/powerpoint/2010/main" val="3018784121"/>
              </p:ext>
            </p:extLst>
          </p:nvPr>
        </p:nvGraphicFramePr>
        <p:xfrm>
          <a:off x="4853354" y="1367987"/>
          <a:ext cx="4290646" cy="25850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afik 10"/>
          <p:cNvGraphicFramePr>
            <a:graphicFrameLocks/>
          </p:cNvGraphicFramePr>
          <p:nvPr>
            <p:extLst>
              <p:ext uri="{D42A27DB-BD31-4B8C-83A1-F6EECF244321}">
                <p14:modId xmlns:p14="http://schemas.microsoft.com/office/powerpoint/2010/main" val="2104216006"/>
              </p:ext>
            </p:extLst>
          </p:nvPr>
        </p:nvGraphicFramePr>
        <p:xfrm>
          <a:off x="0" y="1367883"/>
          <a:ext cx="4853354" cy="2585140"/>
        </p:xfrm>
        <a:graphic>
          <a:graphicData uri="http://schemas.openxmlformats.org/drawingml/2006/chart">
            <c:chart xmlns:c="http://schemas.openxmlformats.org/drawingml/2006/chart" xmlns:r="http://schemas.openxmlformats.org/officeDocument/2006/relationships" r:id="rId5"/>
          </a:graphicData>
        </a:graphic>
      </p:graphicFrame>
      <p:pic>
        <p:nvPicPr>
          <p:cNvPr id="8" name="Resim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217946"/>
            <a:ext cx="713388" cy="586291"/>
          </a:xfrm>
          <a:prstGeom prst="rect">
            <a:avLst/>
          </a:prstGeom>
        </p:spPr>
      </p:pic>
    </p:spTree>
    <p:extLst>
      <p:ext uri="{BB962C8B-B14F-4D97-AF65-F5344CB8AC3E}">
        <p14:creationId xmlns:p14="http://schemas.microsoft.com/office/powerpoint/2010/main" val="22033807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http://schemas.microsoft.com/office/2006/documentManagement/types"/>
    <ds:schemaRef ds:uri="http://purl.org/dc/terms/"/>
    <ds:schemaRef ds:uri="http://schemas.microsoft.com/office/2006/metadata/properties"/>
    <ds:schemaRef ds:uri="http://www.w3.org/XML/1998/namespace"/>
    <ds:schemaRef ds:uri="http://purl.org/dc/elements/1.1/"/>
    <ds:schemaRef ds:uri="http://schemas.microsoft.com/sharepoint/v3/fields"/>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2927</TotalTime>
  <Words>1075</Words>
  <Application>Microsoft Office PowerPoint</Application>
  <PresentationFormat>Ekran Gösterisi (16:9)</PresentationFormat>
  <Paragraphs>176</Paragraphs>
  <Slides>14</Slides>
  <Notes>12</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14</vt:i4>
      </vt:variant>
    </vt:vector>
  </HeadingPairs>
  <TitlesOfParts>
    <vt:vector size="19" baseType="lpstr">
      <vt:lpstr>Arial</vt:lpstr>
      <vt:lpstr>Arial Nova</vt:lpstr>
      <vt:lpstr>Arial Nova Light</vt:lpstr>
      <vt:lpstr>Calibri</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ALİ HEPŞEN</cp:lastModifiedBy>
  <cp:revision>157</cp:revision>
  <dcterms:created xsi:type="dcterms:W3CDTF">2010-04-12T23:12:02Z</dcterms:created>
  <dcterms:modified xsi:type="dcterms:W3CDTF">2021-03-01T13:01:08Z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