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7"/>
  </p:notesMasterIdLst>
  <p:sldIdLst>
    <p:sldId id="273" r:id="rId5"/>
    <p:sldId id="257" r:id="rId6"/>
    <p:sldId id="259" r:id="rId7"/>
    <p:sldId id="261" r:id="rId8"/>
    <p:sldId id="268" r:id="rId9"/>
    <p:sldId id="270" r:id="rId10"/>
    <p:sldId id="269" r:id="rId11"/>
    <p:sldId id="274" r:id="rId12"/>
    <p:sldId id="264" r:id="rId13"/>
    <p:sldId id="275" r:id="rId14"/>
    <p:sldId id="277" r:id="rId15"/>
    <p:sldId id="25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HEPŞEN" initials="AH" lastIdx="2" clrIdx="0">
    <p:extLst>
      <p:ext uri="{19B8F6BF-5375-455C-9EA6-DF929625EA0E}">
        <p15:presenceInfo xmlns:p15="http://schemas.microsoft.com/office/powerpoint/2012/main" userId="ALİ HEPŞ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8B"/>
    <a:srgbClr val="EC700A"/>
    <a:srgbClr val="F5EEE9"/>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snapToObjects="1">
      <p:cViewPr varScale="1">
        <p:scale>
          <a:sx n="136" d="100"/>
          <a:sy n="136" d="100"/>
        </p:scale>
        <p:origin x="702"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304;%20HEP&#350;EN\Desktop\MINT%20Veri%20Dosyas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kern="1200" dirty="0">
                <a:solidFill>
                  <a:schemeClr val="accent6"/>
                </a:solidFill>
                <a:latin typeface="+mn-lt"/>
                <a:ea typeface="+mn-ea"/>
                <a:cs typeface="+mn-cs"/>
              </a:rPr>
              <a:t>İSTANBUL: KONUT GETİRİSİ &amp; FİNANSAL ARAÇLAR (AYLIK)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Verisi'!$A$7</c:f>
              <c:strCache>
                <c:ptCount val="1"/>
                <c:pt idx="0">
                  <c:v>Aylık (May.21)</c:v>
                </c:pt>
              </c:strCache>
            </c:strRef>
          </c:tx>
          <c:spPr>
            <a:solidFill>
              <a:srgbClr val="25B98B"/>
            </a:solidFill>
            <a:ln>
              <a:solidFill>
                <a:srgbClr val="25B98B"/>
              </a:solidFill>
            </a:ln>
            <a:effectLst/>
          </c:spPr>
          <c:invertIfNegative val="0"/>
          <c:dLbls>
            <c:dLbl>
              <c:idx val="3"/>
              <c:layout>
                <c:manualLayout>
                  <c:x val="-2.1564903969055405E-2"/>
                  <c:y val="-2.468524407858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D6-4FEC-852A-AD5F0D532F77}"/>
                </c:ext>
              </c:extLst>
            </c:dLbl>
            <c:dLbl>
              <c:idx val="4"/>
              <c:layout>
                <c:manualLayout>
                  <c:x val="-1.9217505578001479E-2"/>
                  <c:y val="-2.7017107789628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D6-4FEC-852A-AD5F0D532F77}"/>
                </c:ext>
              </c:extLst>
            </c:dLbl>
            <c:dLbl>
              <c:idx val="5"/>
              <c:layout>
                <c:manualLayout>
                  <c:x val="-1.6651049003760163E-2"/>
                  <c:y val="-4.276553617586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D6-4FEC-852A-AD5F0D532F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'Rapor Verisi'!$B$6:$H$6</c:f>
              <c:strCache>
                <c:ptCount val="7"/>
                <c:pt idx="0">
                  <c:v>Konut Toplam Getiri</c:v>
                </c:pt>
                <c:pt idx="1">
                  <c:v>Mevduat</c:v>
                </c:pt>
                <c:pt idx="2">
                  <c:v>BIST-100</c:v>
                </c:pt>
                <c:pt idx="3">
                  <c:v>Dolar</c:v>
                </c:pt>
                <c:pt idx="4">
                  <c:v>Euro</c:v>
                </c:pt>
                <c:pt idx="5">
                  <c:v>Altın</c:v>
                </c:pt>
                <c:pt idx="6">
                  <c:v>TÜFE</c:v>
                </c:pt>
              </c:strCache>
            </c:strRef>
          </c:cat>
          <c:val>
            <c:numRef>
              <c:f>'Rapor Verisi'!$B$7:$H$7</c:f>
              <c:numCache>
                <c:formatCode>0.00%</c:formatCode>
                <c:ptCount val="7"/>
                <c:pt idx="0">
                  <c:v>3.27E-2</c:v>
                </c:pt>
                <c:pt idx="1">
                  <c:v>1.26E-2</c:v>
                </c:pt>
                <c:pt idx="2">
                  <c:v>2.8500000000000001E-2</c:v>
                </c:pt>
                <c:pt idx="3">
                  <c:v>2.5899999999999999E-2</c:v>
                </c:pt>
                <c:pt idx="4">
                  <c:v>4.2599999999999999E-2</c:v>
                </c:pt>
                <c:pt idx="5">
                  <c:v>8.14E-2</c:v>
                </c:pt>
                <c:pt idx="6">
                  <c:v>8.8999999999999999E-3</c:v>
                </c:pt>
              </c:numCache>
            </c:numRef>
          </c:val>
          <c:extLst>
            <c:ext xmlns:c16="http://schemas.microsoft.com/office/drawing/2014/chart" uri="{C3380CC4-5D6E-409C-BE32-E72D297353CC}">
              <c16:uniqueId val="{00000003-80D6-4FEC-852A-AD5F0D532F77}"/>
            </c:ext>
          </c:extLst>
        </c:ser>
        <c:ser>
          <c:idx val="1"/>
          <c:order val="1"/>
          <c:tx>
            <c:strRef>
              <c:f>'Rapor Verisi'!$A$8</c:f>
              <c:strCache>
                <c:ptCount val="1"/>
                <c:pt idx="0">
                  <c:v>Yıllık</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'Rapor Verisi'!$B$6:$H$6</c:f>
              <c:strCache>
                <c:ptCount val="7"/>
                <c:pt idx="0">
                  <c:v>Konut Toplam Getiri</c:v>
                </c:pt>
                <c:pt idx="1">
                  <c:v>Mevduat</c:v>
                </c:pt>
                <c:pt idx="2">
                  <c:v>BIST-100</c:v>
                </c:pt>
                <c:pt idx="3">
                  <c:v>Dolar</c:v>
                </c:pt>
                <c:pt idx="4">
                  <c:v>Euro</c:v>
                </c:pt>
                <c:pt idx="5">
                  <c:v>Altın</c:v>
                </c:pt>
                <c:pt idx="6">
                  <c:v>TÜFE</c:v>
                </c:pt>
              </c:strCache>
            </c:strRef>
          </c:cat>
          <c:val>
            <c:numRef>
              <c:f>'Rapor Verisi'!$B$8:$H$8</c:f>
              <c:numCache>
                <c:formatCode>0.00%</c:formatCode>
                <c:ptCount val="7"/>
                <c:pt idx="0">
                  <c:v>0.33190000000000003</c:v>
                </c:pt>
                <c:pt idx="1">
                  <c:v>9.1399999999999995E-2</c:v>
                </c:pt>
                <c:pt idx="2">
                  <c:v>0.42259999999999998</c:v>
                </c:pt>
                <c:pt idx="3">
                  <c:v>0.20430000000000001</c:v>
                </c:pt>
                <c:pt idx="4">
                  <c:v>0.34379999999999999</c:v>
                </c:pt>
                <c:pt idx="5">
                  <c:v>0.29559999999999997</c:v>
                </c:pt>
                <c:pt idx="6">
                  <c:v>0.16589999999999999</c:v>
                </c:pt>
              </c:numCache>
            </c:numRef>
          </c:val>
          <c:extLst>
            <c:ext xmlns:c16="http://schemas.microsoft.com/office/drawing/2014/chart" uri="{C3380CC4-5D6E-409C-BE32-E72D297353CC}">
              <c16:uniqueId val="{00000004-80D6-4FEC-852A-AD5F0D532F77}"/>
            </c:ext>
          </c:extLst>
        </c:ser>
        <c:dLbls>
          <c:showLegendKey val="0"/>
          <c:showVal val="0"/>
          <c:showCatName val="0"/>
          <c:showSerName val="0"/>
          <c:showPercent val="0"/>
          <c:showBubbleSize val="0"/>
        </c:dLbls>
        <c:gapWidth val="219"/>
        <c:overlap val="-27"/>
        <c:axId val="2032895391"/>
        <c:axId val="2032891647"/>
      </c:barChart>
      <c:catAx>
        <c:axId val="203289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2891647"/>
        <c:crosses val="autoZero"/>
        <c:auto val="1"/>
        <c:lblAlgn val="ctr"/>
        <c:lblOffset val="100"/>
        <c:noMultiLvlLbl val="0"/>
      </c:catAx>
      <c:valAx>
        <c:axId val="20328916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289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YABANCIYA YAPILAN KONUT SATIŞLARI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2"/>
          <c:order val="2"/>
          <c:tx>
            <c:strRef>
              <c:f>'Rapor Verisi'!$BG$1</c:f>
              <c:strCache>
                <c:ptCount val="1"/>
                <c:pt idx="0">
                  <c:v>İstanbul'un Toplam İçindeki Payı</c:v>
                </c:pt>
              </c:strCache>
            </c:strRef>
          </c:tx>
          <c:spPr>
            <a:solidFill>
              <a:srgbClr val="25B98B"/>
            </a:solidFill>
            <a:ln>
              <a:solidFill>
                <a:srgbClr val="25B98B"/>
              </a:solidFill>
            </a:ln>
            <a:effectLst/>
          </c:spPr>
          <c:invertIfNegative val="0"/>
          <c:cat>
            <c:numRef>
              <c:f>'Rapor Verisi'!$BD$2:$BD$103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Verisi'!$BG$2:$BG$103</c:f>
              <c:numCache>
                <c:formatCode>0%</c:formatCode>
                <c:ptCount val="102"/>
                <c:pt idx="0">
                  <c:v>0.1554054054054054</c:v>
                </c:pt>
                <c:pt idx="1">
                  <c:v>0.16759776536312848</c:v>
                </c:pt>
                <c:pt idx="2">
                  <c:v>0.20582120582120583</c:v>
                </c:pt>
                <c:pt idx="3">
                  <c:v>0.22069693769799367</c:v>
                </c:pt>
                <c:pt idx="4">
                  <c:v>0.20042643923240938</c:v>
                </c:pt>
                <c:pt idx="5">
                  <c:v>0.19795657726692209</c:v>
                </c:pt>
                <c:pt idx="6">
                  <c:v>0.17235188509874327</c:v>
                </c:pt>
                <c:pt idx="7">
                  <c:v>0.19101123595505617</c:v>
                </c:pt>
                <c:pt idx="8">
                  <c:v>0.15219512195121951</c:v>
                </c:pt>
                <c:pt idx="9">
                  <c:v>0.17727717923604311</c:v>
                </c:pt>
                <c:pt idx="10">
                  <c:v>0.23695054945054944</c:v>
                </c:pt>
                <c:pt idx="11">
                  <c:v>0.27411519777931992</c:v>
                </c:pt>
                <c:pt idx="12">
                  <c:v>0.20132560066280034</c:v>
                </c:pt>
                <c:pt idx="13">
                  <c:v>0.28104575163398693</c:v>
                </c:pt>
                <c:pt idx="14">
                  <c:v>0.35095447870778268</c:v>
                </c:pt>
                <c:pt idx="15">
                  <c:v>0.31467181467181465</c:v>
                </c:pt>
                <c:pt idx="16">
                  <c:v>0.25217391304347825</c:v>
                </c:pt>
                <c:pt idx="17">
                  <c:v>0.35231943628890194</c:v>
                </c:pt>
                <c:pt idx="18">
                  <c:v>0.28241683638832316</c:v>
                </c:pt>
                <c:pt idx="19">
                  <c:v>0.28804960541149943</c:v>
                </c:pt>
                <c:pt idx="20">
                  <c:v>0.2940226171243942</c:v>
                </c:pt>
                <c:pt idx="21">
                  <c:v>0.30786267995570321</c:v>
                </c:pt>
                <c:pt idx="22">
                  <c:v>0.29638411381149971</c:v>
                </c:pt>
                <c:pt idx="23">
                  <c:v>0.28787061994609164</c:v>
                </c:pt>
                <c:pt idx="24">
                  <c:v>0.29247478665632271</c:v>
                </c:pt>
                <c:pt idx="25">
                  <c:v>0.34039444850255662</c:v>
                </c:pt>
                <c:pt idx="26">
                  <c:v>0.34037267080745343</c:v>
                </c:pt>
                <c:pt idx="27">
                  <c:v>0.31618841364374661</c:v>
                </c:pt>
                <c:pt idx="28">
                  <c:v>0.32088799192734613</c:v>
                </c:pt>
                <c:pt idx="29">
                  <c:v>0.3182624113475177</c:v>
                </c:pt>
                <c:pt idx="30">
                  <c:v>0.26689689195855942</c:v>
                </c:pt>
                <c:pt idx="31">
                  <c:v>0.29452054794520549</c:v>
                </c:pt>
                <c:pt idx="32">
                  <c:v>0.31730769230769229</c:v>
                </c:pt>
                <c:pt idx="33">
                  <c:v>0.34883720930232559</c:v>
                </c:pt>
                <c:pt idx="34">
                  <c:v>0.33176026427560168</c:v>
                </c:pt>
                <c:pt idx="35">
                  <c:v>0.42794568550153306</c:v>
                </c:pt>
                <c:pt idx="36">
                  <c:v>0.34062927496580025</c:v>
                </c:pt>
                <c:pt idx="37">
                  <c:v>0.35015772870662459</c:v>
                </c:pt>
                <c:pt idx="38">
                  <c:v>0.36551724137931035</c:v>
                </c:pt>
                <c:pt idx="39">
                  <c:v>0.34155597722960152</c:v>
                </c:pt>
                <c:pt idx="40">
                  <c:v>0.31699751861042186</c:v>
                </c:pt>
                <c:pt idx="41">
                  <c:v>0.3285806869734284</c:v>
                </c:pt>
                <c:pt idx="42">
                  <c:v>0.28735632183908044</c:v>
                </c:pt>
                <c:pt idx="43">
                  <c:v>0.25793650793650796</c:v>
                </c:pt>
                <c:pt idx="44">
                  <c:v>0.25313479623824453</c:v>
                </c:pt>
                <c:pt idx="45">
                  <c:v>0.27011494252873564</c:v>
                </c:pt>
                <c:pt idx="46">
                  <c:v>0.3361534122955443</c:v>
                </c:pt>
                <c:pt idx="47">
                  <c:v>0.35670731707317072</c:v>
                </c:pt>
                <c:pt idx="48">
                  <c:v>0.31818181818181818</c:v>
                </c:pt>
                <c:pt idx="49">
                  <c:v>0.35068912710566613</c:v>
                </c:pt>
                <c:pt idx="50">
                  <c:v>0.36692015209125473</c:v>
                </c:pt>
                <c:pt idx="51">
                  <c:v>0.35160098522167488</c:v>
                </c:pt>
                <c:pt idx="52">
                  <c:v>0.29859154929577464</c:v>
                </c:pt>
                <c:pt idx="53">
                  <c:v>0.46884735202492211</c:v>
                </c:pt>
                <c:pt idx="54">
                  <c:v>0.30590961761297797</c:v>
                </c:pt>
                <c:pt idx="55">
                  <c:v>0.31116389548693585</c:v>
                </c:pt>
                <c:pt idx="56">
                  <c:v>0.3564400715563506</c:v>
                </c:pt>
                <c:pt idx="57">
                  <c:v>0.49346283152782966</c:v>
                </c:pt>
                <c:pt idx="58">
                  <c:v>0.33828996282527879</c:v>
                </c:pt>
                <c:pt idx="59">
                  <c:v>0.37060998151571167</c:v>
                </c:pt>
                <c:pt idx="60">
                  <c:v>0.31285878300803677</c:v>
                </c:pt>
                <c:pt idx="61">
                  <c:v>0.34933487565066512</c:v>
                </c:pt>
                <c:pt idx="62">
                  <c:v>0.30432402846195949</c:v>
                </c:pt>
                <c:pt idx="63">
                  <c:v>0.33088595203132648</c:v>
                </c:pt>
                <c:pt idx="64">
                  <c:v>0.3536231884057971</c:v>
                </c:pt>
                <c:pt idx="65">
                  <c:v>0.37087378640776697</c:v>
                </c:pt>
                <c:pt idx="66">
                  <c:v>0.33449965010496852</c:v>
                </c:pt>
                <c:pt idx="67">
                  <c:v>0.2951370926021728</c:v>
                </c:pt>
                <c:pt idx="68">
                  <c:v>0.32039180765805875</c:v>
                </c:pt>
                <c:pt idx="69">
                  <c:v>0.36376673040152963</c:v>
                </c:pt>
                <c:pt idx="70">
                  <c:v>0.41138698630136988</c:v>
                </c:pt>
                <c:pt idx="71">
                  <c:v>0.47587719298245612</c:v>
                </c:pt>
                <c:pt idx="72">
                  <c:v>0.42960858585858586</c:v>
                </c:pt>
                <c:pt idx="73">
                  <c:v>0.43360433604336046</c:v>
                </c:pt>
                <c:pt idx="74">
                  <c:v>0.48577820389900928</c:v>
                </c:pt>
                <c:pt idx="75">
                  <c:v>0.49435483870967745</c:v>
                </c:pt>
                <c:pt idx="76">
                  <c:v>0.44178343949044585</c:v>
                </c:pt>
                <c:pt idx="77">
                  <c:v>0.37523242841204907</c:v>
                </c:pt>
                <c:pt idx="78">
                  <c:v>0.45395992366412213</c:v>
                </c:pt>
                <c:pt idx="79">
                  <c:v>0.42980022197558271</c:v>
                </c:pt>
                <c:pt idx="80">
                  <c:v>0.46061766818290639</c:v>
                </c:pt>
                <c:pt idx="81">
                  <c:v>0.4782303370786517</c:v>
                </c:pt>
                <c:pt idx="82">
                  <c:v>0.47266800401203612</c:v>
                </c:pt>
                <c:pt idx="83">
                  <c:v>0.50018875047187616</c:v>
                </c:pt>
                <c:pt idx="84">
                  <c:v>0.47990785769132327</c:v>
                </c:pt>
                <c:pt idx="85">
                  <c:v>0.49612983770287139</c:v>
                </c:pt>
                <c:pt idx="86">
                  <c:v>0.49835309617918311</c:v>
                </c:pt>
                <c:pt idx="87">
                  <c:v>0.47341772151898737</c:v>
                </c:pt>
                <c:pt idx="88">
                  <c:v>0.49186046511627907</c:v>
                </c:pt>
                <c:pt idx="89">
                  <c:v>0.43870192307692307</c:v>
                </c:pt>
                <c:pt idx="90">
                  <c:v>0.38161255016417367</c:v>
                </c:pt>
                <c:pt idx="91">
                  <c:v>0.42332391471872594</c:v>
                </c:pt>
                <c:pt idx="92">
                  <c:v>0.44980072119946857</c:v>
                </c:pt>
                <c:pt idx="93">
                  <c:v>0.46747812856599469</c:v>
                </c:pt>
                <c:pt idx="94">
                  <c:v>0.49234179766223296</c:v>
                </c:pt>
                <c:pt idx="95">
                  <c:v>0.52134628416534901</c:v>
                </c:pt>
                <c:pt idx="96">
                  <c:v>0.51588785046728969</c:v>
                </c:pt>
                <c:pt idx="97">
                  <c:v>0.5145074224021593</c:v>
                </c:pt>
                <c:pt idx="98">
                  <c:v>0.49882297551789079</c:v>
                </c:pt>
                <c:pt idx="99">
                  <c:v>0.49276428746627421</c:v>
                </c:pt>
                <c:pt idx="100">
                  <c:v>0.45545657015590202</c:v>
                </c:pt>
                <c:pt idx="101">
                  <c:v>0.47535804549283911</c:v>
                </c:pt>
              </c:numCache>
            </c:numRef>
          </c:val>
          <c:extLst>
            <c:ext xmlns:c16="http://schemas.microsoft.com/office/drawing/2014/chart" uri="{C3380CC4-5D6E-409C-BE32-E72D297353CC}">
              <c16:uniqueId val="{00000000-45AA-4AF7-9B55-432E446E79E8}"/>
            </c:ext>
          </c:extLst>
        </c:ser>
        <c:dLbls>
          <c:showLegendKey val="0"/>
          <c:showVal val="0"/>
          <c:showCatName val="0"/>
          <c:showSerName val="0"/>
          <c:showPercent val="0"/>
          <c:showBubbleSize val="0"/>
        </c:dLbls>
        <c:gapWidth val="219"/>
        <c:overlap val="-27"/>
        <c:axId val="1031768943"/>
        <c:axId val="1031759375"/>
      </c:barChart>
      <c:lineChart>
        <c:grouping val="standard"/>
        <c:varyColors val="0"/>
        <c:ser>
          <c:idx val="0"/>
          <c:order val="0"/>
          <c:tx>
            <c:strRef>
              <c:f>'Rapor Verisi'!$BE$1</c:f>
              <c:strCache>
                <c:ptCount val="1"/>
                <c:pt idx="0">
                  <c:v>Türkiye</c:v>
                </c:pt>
              </c:strCache>
            </c:strRef>
          </c:tx>
          <c:spPr>
            <a:ln w="28575" cap="rnd">
              <a:solidFill>
                <a:srgbClr val="0070C0"/>
              </a:solidFill>
              <a:round/>
            </a:ln>
            <a:effectLst/>
          </c:spPr>
          <c:marker>
            <c:symbol val="none"/>
          </c:marker>
          <c:cat>
            <c:numRef>
              <c:f>'Rapor Verisi'!$BD$2:$BD$103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Verisi'!$BE$2:$BE$103</c:f>
              <c:numCache>
                <c:formatCode>General</c:formatCode>
                <c:ptCount val="102"/>
                <c:pt idx="0">
                  <c:v>888</c:v>
                </c:pt>
                <c:pt idx="1">
                  <c:v>716</c:v>
                </c:pt>
                <c:pt idx="2">
                  <c:v>962</c:v>
                </c:pt>
                <c:pt idx="3">
                  <c:v>947</c:v>
                </c:pt>
                <c:pt idx="4">
                  <c:v>938</c:v>
                </c:pt>
                <c:pt idx="5">
                  <c:v>783</c:v>
                </c:pt>
                <c:pt idx="6">
                  <c:v>1114</c:v>
                </c:pt>
                <c:pt idx="7">
                  <c:v>890</c:v>
                </c:pt>
                <c:pt idx="8">
                  <c:v>1025</c:v>
                </c:pt>
                <c:pt idx="9">
                  <c:v>1021</c:v>
                </c:pt>
                <c:pt idx="10">
                  <c:v>1456</c:v>
                </c:pt>
                <c:pt idx="11">
                  <c:v>1441</c:v>
                </c:pt>
                <c:pt idx="12">
                  <c:v>1207</c:v>
                </c:pt>
                <c:pt idx="13">
                  <c:v>1071</c:v>
                </c:pt>
                <c:pt idx="14">
                  <c:v>1362</c:v>
                </c:pt>
                <c:pt idx="15">
                  <c:v>1554</c:v>
                </c:pt>
                <c:pt idx="16">
                  <c:v>1610</c:v>
                </c:pt>
                <c:pt idx="17">
                  <c:v>1703</c:v>
                </c:pt>
                <c:pt idx="18">
                  <c:v>1473</c:v>
                </c:pt>
                <c:pt idx="19">
                  <c:v>1774</c:v>
                </c:pt>
                <c:pt idx="20">
                  <c:v>1857</c:v>
                </c:pt>
                <c:pt idx="21">
                  <c:v>1806</c:v>
                </c:pt>
                <c:pt idx="22">
                  <c:v>1687</c:v>
                </c:pt>
                <c:pt idx="23">
                  <c:v>1855</c:v>
                </c:pt>
                <c:pt idx="24">
                  <c:v>1289</c:v>
                </c:pt>
                <c:pt idx="25">
                  <c:v>1369</c:v>
                </c:pt>
                <c:pt idx="26">
                  <c:v>1610</c:v>
                </c:pt>
                <c:pt idx="27">
                  <c:v>1847</c:v>
                </c:pt>
                <c:pt idx="28">
                  <c:v>1982</c:v>
                </c:pt>
                <c:pt idx="29">
                  <c:v>2256</c:v>
                </c:pt>
                <c:pt idx="30">
                  <c:v>2027</c:v>
                </c:pt>
                <c:pt idx="31">
                  <c:v>2044</c:v>
                </c:pt>
                <c:pt idx="32">
                  <c:v>1768</c:v>
                </c:pt>
                <c:pt idx="33">
                  <c:v>2236</c:v>
                </c:pt>
                <c:pt idx="34">
                  <c:v>2119</c:v>
                </c:pt>
                <c:pt idx="35">
                  <c:v>2283</c:v>
                </c:pt>
                <c:pt idx="36">
                  <c:v>1462</c:v>
                </c:pt>
                <c:pt idx="37">
                  <c:v>1585</c:v>
                </c:pt>
                <c:pt idx="38">
                  <c:v>1595</c:v>
                </c:pt>
                <c:pt idx="39">
                  <c:v>1581</c:v>
                </c:pt>
                <c:pt idx="40">
                  <c:v>1612</c:v>
                </c:pt>
                <c:pt idx="41">
                  <c:v>1543</c:v>
                </c:pt>
                <c:pt idx="42">
                  <c:v>1044</c:v>
                </c:pt>
                <c:pt idx="43">
                  <c:v>1512</c:v>
                </c:pt>
                <c:pt idx="44">
                  <c:v>1276</c:v>
                </c:pt>
                <c:pt idx="45">
                  <c:v>1566</c:v>
                </c:pt>
                <c:pt idx="46">
                  <c:v>1773</c:v>
                </c:pt>
                <c:pt idx="47">
                  <c:v>1640</c:v>
                </c:pt>
                <c:pt idx="48">
                  <c:v>1386</c:v>
                </c:pt>
                <c:pt idx="49">
                  <c:v>1306</c:v>
                </c:pt>
                <c:pt idx="50">
                  <c:v>1578</c:v>
                </c:pt>
                <c:pt idx="51">
                  <c:v>1624</c:v>
                </c:pt>
                <c:pt idx="52">
                  <c:v>1775</c:v>
                </c:pt>
                <c:pt idx="53">
                  <c:v>1926</c:v>
                </c:pt>
                <c:pt idx="54">
                  <c:v>1726</c:v>
                </c:pt>
                <c:pt idx="55">
                  <c:v>1684</c:v>
                </c:pt>
                <c:pt idx="56">
                  <c:v>2236</c:v>
                </c:pt>
                <c:pt idx="57">
                  <c:v>2677</c:v>
                </c:pt>
                <c:pt idx="58">
                  <c:v>2152</c:v>
                </c:pt>
                <c:pt idx="59">
                  <c:v>2164</c:v>
                </c:pt>
                <c:pt idx="60">
                  <c:v>1742</c:v>
                </c:pt>
                <c:pt idx="61">
                  <c:v>1729</c:v>
                </c:pt>
                <c:pt idx="62">
                  <c:v>1827</c:v>
                </c:pt>
                <c:pt idx="63">
                  <c:v>2043</c:v>
                </c:pt>
                <c:pt idx="64">
                  <c:v>2415</c:v>
                </c:pt>
                <c:pt idx="65">
                  <c:v>2060</c:v>
                </c:pt>
                <c:pt idx="66">
                  <c:v>2858</c:v>
                </c:pt>
                <c:pt idx="67">
                  <c:v>3866</c:v>
                </c:pt>
                <c:pt idx="68">
                  <c:v>5615</c:v>
                </c:pt>
                <c:pt idx="69">
                  <c:v>6276</c:v>
                </c:pt>
                <c:pt idx="70">
                  <c:v>4672</c:v>
                </c:pt>
                <c:pt idx="71">
                  <c:v>4560</c:v>
                </c:pt>
                <c:pt idx="72">
                  <c:v>3168</c:v>
                </c:pt>
                <c:pt idx="73">
                  <c:v>3321</c:v>
                </c:pt>
                <c:pt idx="74">
                  <c:v>3129</c:v>
                </c:pt>
                <c:pt idx="75">
                  <c:v>3720</c:v>
                </c:pt>
                <c:pt idx="76">
                  <c:v>3925</c:v>
                </c:pt>
                <c:pt idx="77">
                  <c:v>2689</c:v>
                </c:pt>
                <c:pt idx="78">
                  <c:v>4192</c:v>
                </c:pt>
                <c:pt idx="79">
                  <c:v>3604</c:v>
                </c:pt>
                <c:pt idx="80">
                  <c:v>4177</c:v>
                </c:pt>
                <c:pt idx="81">
                  <c:v>4272</c:v>
                </c:pt>
                <c:pt idx="82">
                  <c:v>3988</c:v>
                </c:pt>
                <c:pt idx="83">
                  <c:v>5298</c:v>
                </c:pt>
                <c:pt idx="84">
                  <c:v>3907</c:v>
                </c:pt>
                <c:pt idx="85">
                  <c:v>4005</c:v>
                </c:pt>
                <c:pt idx="86">
                  <c:v>3036</c:v>
                </c:pt>
                <c:pt idx="87">
                  <c:v>790</c:v>
                </c:pt>
                <c:pt idx="88">
                  <c:v>860</c:v>
                </c:pt>
                <c:pt idx="89">
                  <c:v>1664</c:v>
                </c:pt>
                <c:pt idx="90">
                  <c:v>2741</c:v>
                </c:pt>
                <c:pt idx="91">
                  <c:v>3893</c:v>
                </c:pt>
                <c:pt idx="92">
                  <c:v>5269</c:v>
                </c:pt>
                <c:pt idx="93">
                  <c:v>5258</c:v>
                </c:pt>
                <c:pt idx="94">
                  <c:v>4962</c:v>
                </c:pt>
                <c:pt idx="95">
                  <c:v>4427</c:v>
                </c:pt>
                <c:pt idx="96">
                  <c:v>2675</c:v>
                </c:pt>
                <c:pt idx="97">
                  <c:v>2964</c:v>
                </c:pt>
                <c:pt idx="98">
                  <c:v>4248</c:v>
                </c:pt>
                <c:pt idx="99">
                  <c:v>4077</c:v>
                </c:pt>
                <c:pt idx="100">
                  <c:v>1796</c:v>
                </c:pt>
                <c:pt idx="101">
                  <c:v>4748</c:v>
                </c:pt>
              </c:numCache>
            </c:numRef>
          </c:val>
          <c:smooth val="0"/>
          <c:extLst>
            <c:ext xmlns:c16="http://schemas.microsoft.com/office/drawing/2014/chart" uri="{C3380CC4-5D6E-409C-BE32-E72D297353CC}">
              <c16:uniqueId val="{00000001-45AA-4AF7-9B55-432E446E79E8}"/>
            </c:ext>
          </c:extLst>
        </c:ser>
        <c:ser>
          <c:idx val="1"/>
          <c:order val="1"/>
          <c:tx>
            <c:strRef>
              <c:f>'Rapor Verisi'!$BF$1</c:f>
              <c:strCache>
                <c:ptCount val="1"/>
                <c:pt idx="0">
                  <c:v>İstanbul</c:v>
                </c:pt>
              </c:strCache>
            </c:strRef>
          </c:tx>
          <c:spPr>
            <a:ln w="28575" cap="rnd">
              <a:solidFill>
                <a:schemeClr val="accent6"/>
              </a:solidFill>
              <a:round/>
            </a:ln>
            <a:effectLst/>
          </c:spPr>
          <c:marker>
            <c:symbol val="none"/>
          </c:marker>
          <c:cat>
            <c:numRef>
              <c:f>'Rapor Verisi'!$BD$2:$BD$103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Verisi'!$BF$2:$BF$103</c:f>
              <c:numCache>
                <c:formatCode>General</c:formatCode>
                <c:ptCount val="102"/>
                <c:pt idx="0">
                  <c:v>138</c:v>
                </c:pt>
                <c:pt idx="1">
                  <c:v>120</c:v>
                </c:pt>
                <c:pt idx="2">
                  <c:v>198</c:v>
                </c:pt>
                <c:pt idx="3">
                  <c:v>209</c:v>
                </c:pt>
                <c:pt idx="4">
                  <c:v>188</c:v>
                </c:pt>
                <c:pt idx="5">
                  <c:v>155</c:v>
                </c:pt>
                <c:pt idx="6">
                  <c:v>192</c:v>
                </c:pt>
                <c:pt idx="7">
                  <c:v>170</c:v>
                </c:pt>
                <c:pt idx="8">
                  <c:v>156</c:v>
                </c:pt>
                <c:pt idx="9">
                  <c:v>181</c:v>
                </c:pt>
                <c:pt idx="10">
                  <c:v>345</c:v>
                </c:pt>
                <c:pt idx="11">
                  <c:v>395</c:v>
                </c:pt>
                <c:pt idx="12">
                  <c:v>243</c:v>
                </c:pt>
                <c:pt idx="13">
                  <c:v>301</c:v>
                </c:pt>
                <c:pt idx="14">
                  <c:v>478</c:v>
                </c:pt>
                <c:pt idx="15">
                  <c:v>489</c:v>
                </c:pt>
                <c:pt idx="16">
                  <c:v>406</c:v>
                </c:pt>
                <c:pt idx="17">
                  <c:v>600</c:v>
                </c:pt>
                <c:pt idx="18">
                  <c:v>416</c:v>
                </c:pt>
                <c:pt idx="19">
                  <c:v>511</c:v>
                </c:pt>
                <c:pt idx="20">
                  <c:v>546</c:v>
                </c:pt>
                <c:pt idx="21">
                  <c:v>556</c:v>
                </c:pt>
                <c:pt idx="22">
                  <c:v>500</c:v>
                </c:pt>
                <c:pt idx="23">
                  <c:v>534</c:v>
                </c:pt>
                <c:pt idx="24">
                  <c:v>377</c:v>
                </c:pt>
                <c:pt idx="25">
                  <c:v>466</c:v>
                </c:pt>
                <c:pt idx="26">
                  <c:v>548</c:v>
                </c:pt>
                <c:pt idx="27">
                  <c:v>584</c:v>
                </c:pt>
                <c:pt idx="28">
                  <c:v>636</c:v>
                </c:pt>
                <c:pt idx="29">
                  <c:v>718</c:v>
                </c:pt>
                <c:pt idx="30">
                  <c:v>541</c:v>
                </c:pt>
                <c:pt idx="31">
                  <c:v>602</c:v>
                </c:pt>
                <c:pt idx="32">
                  <c:v>561</c:v>
                </c:pt>
                <c:pt idx="33">
                  <c:v>780</c:v>
                </c:pt>
                <c:pt idx="34">
                  <c:v>703</c:v>
                </c:pt>
                <c:pt idx="35">
                  <c:v>977</c:v>
                </c:pt>
                <c:pt idx="36">
                  <c:v>498</c:v>
                </c:pt>
                <c:pt idx="37">
                  <c:v>555</c:v>
                </c:pt>
                <c:pt idx="38">
                  <c:v>583</c:v>
                </c:pt>
                <c:pt idx="39">
                  <c:v>540</c:v>
                </c:pt>
                <c:pt idx="40">
                  <c:v>511</c:v>
                </c:pt>
                <c:pt idx="41">
                  <c:v>507</c:v>
                </c:pt>
                <c:pt idx="42">
                  <c:v>300</c:v>
                </c:pt>
                <c:pt idx="43">
                  <c:v>390</c:v>
                </c:pt>
                <c:pt idx="44">
                  <c:v>323</c:v>
                </c:pt>
                <c:pt idx="45">
                  <c:v>423</c:v>
                </c:pt>
                <c:pt idx="46">
                  <c:v>596</c:v>
                </c:pt>
                <c:pt idx="47">
                  <c:v>585</c:v>
                </c:pt>
                <c:pt idx="48">
                  <c:v>441</c:v>
                </c:pt>
                <c:pt idx="49">
                  <c:v>458</c:v>
                </c:pt>
                <c:pt idx="50">
                  <c:v>579</c:v>
                </c:pt>
                <c:pt idx="51">
                  <c:v>571</c:v>
                </c:pt>
                <c:pt idx="52">
                  <c:v>530</c:v>
                </c:pt>
                <c:pt idx="53">
                  <c:v>903</c:v>
                </c:pt>
                <c:pt idx="54">
                  <c:v>528</c:v>
                </c:pt>
                <c:pt idx="55">
                  <c:v>524</c:v>
                </c:pt>
                <c:pt idx="56">
                  <c:v>797</c:v>
                </c:pt>
                <c:pt idx="57">
                  <c:v>1321</c:v>
                </c:pt>
                <c:pt idx="58">
                  <c:v>728</c:v>
                </c:pt>
                <c:pt idx="59">
                  <c:v>802</c:v>
                </c:pt>
                <c:pt idx="60">
                  <c:v>545</c:v>
                </c:pt>
                <c:pt idx="61">
                  <c:v>604</c:v>
                </c:pt>
                <c:pt idx="62">
                  <c:v>556</c:v>
                </c:pt>
                <c:pt idx="63">
                  <c:v>676</c:v>
                </c:pt>
                <c:pt idx="64">
                  <c:v>854</c:v>
                </c:pt>
                <c:pt idx="65">
                  <c:v>764</c:v>
                </c:pt>
                <c:pt idx="66">
                  <c:v>956</c:v>
                </c:pt>
                <c:pt idx="67">
                  <c:v>1141</c:v>
                </c:pt>
                <c:pt idx="68">
                  <c:v>1799</c:v>
                </c:pt>
                <c:pt idx="69">
                  <c:v>2283</c:v>
                </c:pt>
                <c:pt idx="70">
                  <c:v>1922</c:v>
                </c:pt>
                <c:pt idx="71">
                  <c:v>2170</c:v>
                </c:pt>
                <c:pt idx="72">
                  <c:v>1361</c:v>
                </c:pt>
                <c:pt idx="73">
                  <c:v>1440</c:v>
                </c:pt>
                <c:pt idx="74">
                  <c:v>1520</c:v>
                </c:pt>
                <c:pt idx="75">
                  <c:v>1839</c:v>
                </c:pt>
                <c:pt idx="76">
                  <c:v>1734</c:v>
                </c:pt>
                <c:pt idx="77">
                  <c:v>1009</c:v>
                </c:pt>
                <c:pt idx="78">
                  <c:v>1903</c:v>
                </c:pt>
                <c:pt idx="79">
                  <c:v>1549</c:v>
                </c:pt>
                <c:pt idx="80">
                  <c:v>1924</c:v>
                </c:pt>
                <c:pt idx="81">
                  <c:v>2043</c:v>
                </c:pt>
                <c:pt idx="82">
                  <c:v>1885</c:v>
                </c:pt>
                <c:pt idx="83">
                  <c:v>2650</c:v>
                </c:pt>
                <c:pt idx="84">
                  <c:v>1875</c:v>
                </c:pt>
                <c:pt idx="85">
                  <c:v>1987</c:v>
                </c:pt>
                <c:pt idx="86">
                  <c:v>1513</c:v>
                </c:pt>
                <c:pt idx="87">
                  <c:v>374</c:v>
                </c:pt>
                <c:pt idx="88">
                  <c:v>423</c:v>
                </c:pt>
                <c:pt idx="89">
                  <c:v>730</c:v>
                </c:pt>
                <c:pt idx="90">
                  <c:v>1046</c:v>
                </c:pt>
                <c:pt idx="91">
                  <c:v>1648</c:v>
                </c:pt>
                <c:pt idx="92">
                  <c:v>2370</c:v>
                </c:pt>
                <c:pt idx="93">
                  <c:v>2458</c:v>
                </c:pt>
                <c:pt idx="94">
                  <c:v>2443</c:v>
                </c:pt>
                <c:pt idx="95">
                  <c:v>2308</c:v>
                </c:pt>
                <c:pt idx="96">
                  <c:v>1380</c:v>
                </c:pt>
                <c:pt idx="97">
                  <c:v>1525</c:v>
                </c:pt>
                <c:pt idx="98">
                  <c:v>2119</c:v>
                </c:pt>
                <c:pt idx="99">
                  <c:v>2009</c:v>
                </c:pt>
                <c:pt idx="100">
                  <c:v>818</c:v>
                </c:pt>
                <c:pt idx="101">
                  <c:v>2257</c:v>
                </c:pt>
              </c:numCache>
            </c:numRef>
          </c:val>
          <c:smooth val="0"/>
          <c:extLst>
            <c:ext xmlns:c16="http://schemas.microsoft.com/office/drawing/2014/chart" uri="{C3380CC4-5D6E-409C-BE32-E72D297353CC}">
              <c16:uniqueId val="{00000002-45AA-4AF7-9B55-432E446E79E8}"/>
            </c:ext>
          </c:extLst>
        </c:ser>
        <c:dLbls>
          <c:showLegendKey val="0"/>
          <c:showVal val="0"/>
          <c:showCatName val="0"/>
          <c:showSerName val="0"/>
          <c:showPercent val="0"/>
          <c:showBubbleSize val="0"/>
        </c:dLbls>
        <c:marker val="1"/>
        <c:smooth val="0"/>
        <c:axId val="945198383"/>
        <c:axId val="945174671"/>
      </c:lineChart>
      <c:dateAx>
        <c:axId val="945198383"/>
        <c:scaling>
          <c:orientation val="minMax"/>
          <c:min val="41426"/>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45174671"/>
        <c:crosses val="autoZero"/>
        <c:auto val="1"/>
        <c:lblOffset val="100"/>
        <c:baseTimeUnit val="months"/>
        <c:majorUnit val="1"/>
        <c:majorTimeUnit val="years"/>
      </c:dateAx>
      <c:valAx>
        <c:axId val="94517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45198383"/>
        <c:crosses val="autoZero"/>
        <c:crossBetween val="between"/>
      </c:valAx>
      <c:valAx>
        <c:axId val="103175937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1768943"/>
        <c:crosses val="max"/>
        <c:crossBetween val="between"/>
      </c:valAx>
      <c:dateAx>
        <c:axId val="1031768943"/>
        <c:scaling>
          <c:orientation val="minMax"/>
        </c:scaling>
        <c:delete val="1"/>
        <c:axPos val="b"/>
        <c:numFmt formatCode="mmm\-yy" sourceLinked="1"/>
        <c:majorTickMark val="out"/>
        <c:minorTickMark val="none"/>
        <c:tickLblPos val="nextTo"/>
        <c:crossAx val="1031759375"/>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YABANCIYA YAPILAN KONUT SATIŞLARI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Verisi'!$BF$1</c:f>
              <c:strCache>
                <c:ptCount val="1"/>
                <c:pt idx="0">
                  <c:v>İstanbul</c:v>
                </c:pt>
              </c:strCache>
            </c:strRef>
          </c:tx>
          <c:spPr>
            <a:solidFill>
              <a:srgbClr val="25B98B"/>
            </a:solidFill>
            <a:ln>
              <a:solidFill>
                <a:srgbClr val="25B98B"/>
              </a:solidFill>
            </a:ln>
            <a:effectLst/>
          </c:spPr>
          <c:invertIfNegative val="0"/>
          <c:cat>
            <c:numRef>
              <c:f>'Rapor Verisi'!$BD$2:$BD$103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Verisi'!$BF$2:$BF$103</c:f>
              <c:numCache>
                <c:formatCode>General</c:formatCode>
                <c:ptCount val="102"/>
                <c:pt idx="0">
                  <c:v>138</c:v>
                </c:pt>
                <c:pt idx="1">
                  <c:v>120</c:v>
                </c:pt>
                <c:pt idx="2">
                  <c:v>198</c:v>
                </c:pt>
                <c:pt idx="3">
                  <c:v>209</c:v>
                </c:pt>
                <c:pt idx="4">
                  <c:v>188</c:v>
                </c:pt>
                <c:pt idx="5">
                  <c:v>155</c:v>
                </c:pt>
                <c:pt idx="6">
                  <c:v>192</c:v>
                </c:pt>
                <c:pt idx="7">
                  <c:v>170</c:v>
                </c:pt>
                <c:pt idx="8">
                  <c:v>156</c:v>
                </c:pt>
                <c:pt idx="9">
                  <c:v>181</c:v>
                </c:pt>
                <c:pt idx="10">
                  <c:v>345</c:v>
                </c:pt>
                <c:pt idx="11">
                  <c:v>395</c:v>
                </c:pt>
                <c:pt idx="12">
                  <c:v>243</c:v>
                </c:pt>
                <c:pt idx="13">
                  <c:v>301</c:v>
                </c:pt>
                <c:pt idx="14">
                  <c:v>478</c:v>
                </c:pt>
                <c:pt idx="15">
                  <c:v>489</c:v>
                </c:pt>
                <c:pt idx="16">
                  <c:v>406</c:v>
                </c:pt>
                <c:pt idx="17">
                  <c:v>600</c:v>
                </c:pt>
                <c:pt idx="18">
                  <c:v>416</c:v>
                </c:pt>
                <c:pt idx="19">
                  <c:v>511</c:v>
                </c:pt>
                <c:pt idx="20">
                  <c:v>546</c:v>
                </c:pt>
                <c:pt idx="21">
                  <c:v>556</c:v>
                </c:pt>
                <c:pt idx="22">
                  <c:v>500</c:v>
                </c:pt>
                <c:pt idx="23">
                  <c:v>534</c:v>
                </c:pt>
                <c:pt idx="24">
                  <c:v>377</c:v>
                </c:pt>
                <c:pt idx="25">
                  <c:v>466</c:v>
                </c:pt>
                <c:pt idx="26">
                  <c:v>548</c:v>
                </c:pt>
                <c:pt idx="27">
                  <c:v>584</c:v>
                </c:pt>
                <c:pt idx="28">
                  <c:v>636</c:v>
                </c:pt>
                <c:pt idx="29">
                  <c:v>718</c:v>
                </c:pt>
                <c:pt idx="30">
                  <c:v>541</c:v>
                </c:pt>
                <c:pt idx="31">
                  <c:v>602</c:v>
                </c:pt>
                <c:pt idx="32">
                  <c:v>561</c:v>
                </c:pt>
                <c:pt idx="33">
                  <c:v>780</c:v>
                </c:pt>
                <c:pt idx="34">
                  <c:v>703</c:v>
                </c:pt>
                <c:pt idx="35">
                  <c:v>977</c:v>
                </c:pt>
                <c:pt idx="36">
                  <c:v>498</c:v>
                </c:pt>
                <c:pt idx="37">
                  <c:v>555</c:v>
                </c:pt>
                <c:pt idx="38">
                  <c:v>583</c:v>
                </c:pt>
                <c:pt idx="39">
                  <c:v>540</c:v>
                </c:pt>
                <c:pt idx="40">
                  <c:v>511</c:v>
                </c:pt>
                <c:pt idx="41">
                  <c:v>507</c:v>
                </c:pt>
                <c:pt idx="42">
                  <c:v>300</c:v>
                </c:pt>
                <c:pt idx="43">
                  <c:v>390</c:v>
                </c:pt>
                <c:pt idx="44">
                  <c:v>323</c:v>
                </c:pt>
                <c:pt idx="45">
                  <c:v>423</c:v>
                </c:pt>
                <c:pt idx="46">
                  <c:v>596</c:v>
                </c:pt>
                <c:pt idx="47">
                  <c:v>585</c:v>
                </c:pt>
                <c:pt idx="48">
                  <c:v>441</c:v>
                </c:pt>
                <c:pt idx="49">
                  <c:v>458</c:v>
                </c:pt>
                <c:pt idx="50">
                  <c:v>579</c:v>
                </c:pt>
                <c:pt idx="51">
                  <c:v>571</c:v>
                </c:pt>
                <c:pt idx="52">
                  <c:v>530</c:v>
                </c:pt>
                <c:pt idx="53">
                  <c:v>903</c:v>
                </c:pt>
                <c:pt idx="54">
                  <c:v>528</c:v>
                </c:pt>
                <c:pt idx="55">
                  <c:v>524</c:v>
                </c:pt>
                <c:pt idx="56">
                  <c:v>797</c:v>
                </c:pt>
                <c:pt idx="57">
                  <c:v>1321</c:v>
                </c:pt>
                <c:pt idx="58">
                  <c:v>728</c:v>
                </c:pt>
                <c:pt idx="59">
                  <c:v>802</c:v>
                </c:pt>
                <c:pt idx="60">
                  <c:v>545</c:v>
                </c:pt>
                <c:pt idx="61">
                  <c:v>604</c:v>
                </c:pt>
                <c:pt idx="62">
                  <c:v>556</c:v>
                </c:pt>
                <c:pt idx="63">
                  <c:v>676</c:v>
                </c:pt>
                <c:pt idx="64">
                  <c:v>854</c:v>
                </c:pt>
                <c:pt idx="65">
                  <c:v>764</c:v>
                </c:pt>
                <c:pt idx="66">
                  <c:v>956</c:v>
                </c:pt>
                <c:pt idx="67">
                  <c:v>1141</c:v>
                </c:pt>
                <c:pt idx="68">
                  <c:v>1799</c:v>
                </c:pt>
                <c:pt idx="69">
                  <c:v>2283</c:v>
                </c:pt>
                <c:pt idx="70">
                  <c:v>1922</c:v>
                </c:pt>
                <c:pt idx="71">
                  <c:v>2170</c:v>
                </c:pt>
                <c:pt idx="72">
                  <c:v>1361</c:v>
                </c:pt>
                <c:pt idx="73">
                  <c:v>1440</c:v>
                </c:pt>
                <c:pt idx="74">
                  <c:v>1520</c:v>
                </c:pt>
                <c:pt idx="75">
                  <c:v>1839</c:v>
                </c:pt>
                <c:pt idx="76">
                  <c:v>1734</c:v>
                </c:pt>
                <c:pt idx="77">
                  <c:v>1009</c:v>
                </c:pt>
                <c:pt idx="78">
                  <c:v>1903</c:v>
                </c:pt>
                <c:pt idx="79">
                  <c:v>1549</c:v>
                </c:pt>
                <c:pt idx="80">
                  <c:v>1924</c:v>
                </c:pt>
                <c:pt idx="81">
                  <c:v>2043</c:v>
                </c:pt>
                <c:pt idx="82">
                  <c:v>1885</c:v>
                </c:pt>
                <c:pt idx="83">
                  <c:v>2650</c:v>
                </c:pt>
                <c:pt idx="84">
                  <c:v>1875</c:v>
                </c:pt>
                <c:pt idx="85">
                  <c:v>1987</c:v>
                </c:pt>
                <c:pt idx="86">
                  <c:v>1513</c:v>
                </c:pt>
                <c:pt idx="87">
                  <c:v>374</c:v>
                </c:pt>
                <c:pt idx="88">
                  <c:v>423</c:v>
                </c:pt>
                <c:pt idx="89">
                  <c:v>730</c:v>
                </c:pt>
                <c:pt idx="90">
                  <c:v>1046</c:v>
                </c:pt>
                <c:pt idx="91">
                  <c:v>1648</c:v>
                </c:pt>
                <c:pt idx="92">
                  <c:v>2370</c:v>
                </c:pt>
                <c:pt idx="93">
                  <c:v>2458</c:v>
                </c:pt>
                <c:pt idx="94">
                  <c:v>2443</c:v>
                </c:pt>
                <c:pt idx="95">
                  <c:v>2308</c:v>
                </c:pt>
                <c:pt idx="96">
                  <c:v>1380</c:v>
                </c:pt>
                <c:pt idx="97">
                  <c:v>1525</c:v>
                </c:pt>
                <c:pt idx="98">
                  <c:v>2119</c:v>
                </c:pt>
                <c:pt idx="99">
                  <c:v>2009</c:v>
                </c:pt>
                <c:pt idx="100">
                  <c:v>818</c:v>
                </c:pt>
                <c:pt idx="101">
                  <c:v>2257</c:v>
                </c:pt>
              </c:numCache>
            </c:numRef>
          </c:val>
          <c:extLst>
            <c:ext xmlns:c16="http://schemas.microsoft.com/office/drawing/2014/chart" uri="{C3380CC4-5D6E-409C-BE32-E72D297353CC}">
              <c16:uniqueId val="{00000000-9681-4597-9980-35BCDD2A37CE}"/>
            </c:ext>
          </c:extLst>
        </c:ser>
        <c:dLbls>
          <c:showLegendKey val="0"/>
          <c:showVal val="0"/>
          <c:showCatName val="0"/>
          <c:showSerName val="0"/>
          <c:showPercent val="0"/>
          <c:showBubbleSize val="0"/>
        </c:dLbls>
        <c:gapWidth val="150"/>
        <c:axId val="1039650015"/>
        <c:axId val="1039650847"/>
      </c:barChart>
      <c:lineChart>
        <c:grouping val="standard"/>
        <c:varyColors val="0"/>
        <c:ser>
          <c:idx val="1"/>
          <c:order val="1"/>
          <c:tx>
            <c:strRef>
              <c:f>'Rapor Verisi'!$BH$1</c:f>
              <c:strCache>
                <c:ptCount val="1"/>
                <c:pt idx="0">
                  <c:v>USD/TL</c:v>
                </c:pt>
              </c:strCache>
            </c:strRef>
          </c:tx>
          <c:spPr>
            <a:ln w="28575" cap="rnd">
              <a:solidFill>
                <a:schemeClr val="accent6"/>
              </a:solidFill>
              <a:round/>
            </a:ln>
            <a:effectLst/>
          </c:spPr>
          <c:marker>
            <c:symbol val="none"/>
          </c:marker>
          <c:cat>
            <c:numRef>
              <c:f>'Rapor Verisi'!$BD$2:$BD$103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Verisi'!$BH$2:$BH$103</c:f>
              <c:numCache>
                <c:formatCode>0.0000</c:formatCode>
                <c:ptCount val="102"/>
                <c:pt idx="0">
                  <c:v>1.7681499999999999</c:v>
                </c:pt>
                <c:pt idx="1">
                  <c:v>1.77295</c:v>
                </c:pt>
                <c:pt idx="2">
                  <c:v>1.8007499999999999</c:v>
                </c:pt>
                <c:pt idx="3">
                  <c:v>1.7981</c:v>
                </c:pt>
                <c:pt idx="4">
                  <c:v>1.8244500000000001</c:v>
                </c:pt>
                <c:pt idx="5">
                  <c:v>1.8961999999999999</c:v>
                </c:pt>
                <c:pt idx="6">
                  <c:v>1.93225</c:v>
                </c:pt>
                <c:pt idx="7">
                  <c:v>1.95645</c:v>
                </c:pt>
                <c:pt idx="8">
                  <c:v>2.0190000000000001</c:v>
                </c:pt>
                <c:pt idx="9">
                  <c:v>1.9921</c:v>
                </c:pt>
                <c:pt idx="10">
                  <c:v>2.0236000000000001</c:v>
                </c:pt>
                <c:pt idx="11">
                  <c:v>2.05965</c:v>
                </c:pt>
                <c:pt idx="12">
                  <c:v>2.2188499999999998</c:v>
                </c:pt>
                <c:pt idx="13">
                  <c:v>2.2148000000000003</c:v>
                </c:pt>
                <c:pt idx="14">
                  <c:v>2.2198000000000002</c:v>
                </c:pt>
                <c:pt idx="15">
                  <c:v>2.1294</c:v>
                </c:pt>
                <c:pt idx="16">
                  <c:v>2.0926999999999998</c:v>
                </c:pt>
                <c:pt idx="17">
                  <c:v>2.1175999999999999</c:v>
                </c:pt>
                <c:pt idx="18">
                  <c:v>2.1206</c:v>
                </c:pt>
                <c:pt idx="19">
                  <c:v>2.1795499999999999</c:v>
                </c:pt>
                <c:pt idx="20">
                  <c:v>2.2055999999999996</c:v>
                </c:pt>
                <c:pt idx="21">
                  <c:v>2.2603499999999999</c:v>
                </c:pt>
                <c:pt idx="22">
                  <c:v>2.2355999999999998</c:v>
                </c:pt>
                <c:pt idx="23">
                  <c:v>2.2897499999999997</c:v>
                </c:pt>
                <c:pt idx="24">
                  <c:v>2.3304</c:v>
                </c:pt>
                <c:pt idx="25">
                  <c:v>2.4573999999999998</c:v>
                </c:pt>
                <c:pt idx="26">
                  <c:v>2.5861499999999999</c:v>
                </c:pt>
                <c:pt idx="27">
                  <c:v>2.6506499999999997</c:v>
                </c:pt>
                <c:pt idx="28">
                  <c:v>2.6485000000000003</c:v>
                </c:pt>
                <c:pt idx="29">
                  <c:v>2.7035999999999998</c:v>
                </c:pt>
                <c:pt idx="30">
                  <c:v>2.6970499999999999</c:v>
                </c:pt>
                <c:pt idx="31">
                  <c:v>2.84815</c:v>
                </c:pt>
                <c:pt idx="32">
                  <c:v>3.0053999999999998</c:v>
                </c:pt>
                <c:pt idx="33">
                  <c:v>2.8748500000000003</c:v>
                </c:pt>
                <c:pt idx="34">
                  <c:v>2.8738999999999999</c:v>
                </c:pt>
                <c:pt idx="35">
                  <c:v>2.9198499999999998</c:v>
                </c:pt>
                <c:pt idx="36">
                  <c:v>3.0097</c:v>
                </c:pt>
                <c:pt idx="37">
                  <c:v>2.9433500000000001</c:v>
                </c:pt>
                <c:pt idx="38">
                  <c:v>2.8943000000000003</c:v>
                </c:pt>
                <c:pt idx="39">
                  <c:v>2.8372999999999999</c:v>
                </c:pt>
                <c:pt idx="40">
                  <c:v>2.9292500000000001</c:v>
                </c:pt>
                <c:pt idx="41">
                  <c:v>2.9196</c:v>
                </c:pt>
                <c:pt idx="42">
                  <c:v>2.9602499999999998</c:v>
                </c:pt>
                <c:pt idx="43">
                  <c:v>2.9655499999999999</c:v>
                </c:pt>
                <c:pt idx="44">
                  <c:v>2.9627499999999998</c:v>
                </c:pt>
                <c:pt idx="45">
                  <c:v>3.0707</c:v>
                </c:pt>
                <c:pt idx="46">
                  <c:v>3.2704</c:v>
                </c:pt>
                <c:pt idx="47">
                  <c:v>3.4920499999999999</c:v>
                </c:pt>
                <c:pt idx="48">
                  <c:v>3.7382499999999999</c:v>
                </c:pt>
                <c:pt idx="49">
                  <c:v>3.6757</c:v>
                </c:pt>
                <c:pt idx="50">
                  <c:v>3.66215</c:v>
                </c:pt>
                <c:pt idx="51">
                  <c:v>3.6570999999999998</c:v>
                </c:pt>
                <c:pt idx="52">
                  <c:v>3.5670999999999999</c:v>
                </c:pt>
                <c:pt idx="53">
                  <c:v>3.5221499999999999</c:v>
                </c:pt>
                <c:pt idx="54">
                  <c:v>3.5317499999999997</c:v>
                </c:pt>
                <c:pt idx="55">
                  <c:v>3.5156499999999999</c:v>
                </c:pt>
                <c:pt idx="56">
                  <c:v>3.4712000000000001</c:v>
                </c:pt>
                <c:pt idx="57">
                  <c:v>3.6657999999999999</c:v>
                </c:pt>
                <c:pt idx="58">
                  <c:v>3.8849999999999998</c:v>
                </c:pt>
                <c:pt idx="59">
                  <c:v>3.8511500000000001</c:v>
                </c:pt>
                <c:pt idx="60">
                  <c:v>3.7812999999999999</c:v>
                </c:pt>
                <c:pt idx="61">
                  <c:v>3.7814000000000001</c:v>
                </c:pt>
                <c:pt idx="62">
                  <c:v>3.8844000000000003</c:v>
                </c:pt>
                <c:pt idx="63">
                  <c:v>4.0576500000000006</c:v>
                </c:pt>
                <c:pt idx="64">
                  <c:v>4.4181000000000008</c:v>
                </c:pt>
                <c:pt idx="65">
                  <c:v>4.7236500000000001</c:v>
                </c:pt>
                <c:pt idx="66">
                  <c:v>4.7523</c:v>
                </c:pt>
                <c:pt idx="67">
                  <c:v>5.7353500000000004</c:v>
                </c:pt>
                <c:pt idx="68">
                  <c:v>6.3726000000000003</c:v>
                </c:pt>
                <c:pt idx="69">
                  <c:v>5.8646500000000001</c:v>
                </c:pt>
                <c:pt idx="70">
                  <c:v>5.3783500000000002</c:v>
                </c:pt>
                <c:pt idx="71">
                  <c:v>5.3109000000000002</c:v>
                </c:pt>
                <c:pt idx="72">
                  <c:v>5.3742318181817996</c:v>
                </c:pt>
                <c:pt idx="73">
                  <c:v>5.2667925000000002</c:v>
                </c:pt>
                <c:pt idx="74">
                  <c:v>5.4468404761905003</c:v>
                </c:pt>
                <c:pt idx="75">
                  <c:v>5.7409380952380999</c:v>
                </c:pt>
                <c:pt idx="76">
                  <c:v>6.0549022727273005</c:v>
                </c:pt>
                <c:pt idx="77">
                  <c:v>5.8171676470587999</c:v>
                </c:pt>
                <c:pt idx="78">
                  <c:v>5.6772863636363997</c:v>
                </c:pt>
                <c:pt idx="79">
                  <c:v>5.6298472222222493</c:v>
                </c:pt>
                <c:pt idx="80">
                  <c:v>5.7179428571428499</c:v>
                </c:pt>
                <c:pt idx="81">
                  <c:v>5.7897499999999997</c:v>
                </c:pt>
                <c:pt idx="82">
                  <c:v>5.7363880952380999</c:v>
                </c:pt>
                <c:pt idx="83">
                  <c:v>5.8429000000000002</c:v>
                </c:pt>
                <c:pt idx="84" formatCode="General">
                  <c:v>5.9234999999999998</c:v>
                </c:pt>
                <c:pt idx="85">
                  <c:v>6.0499000000000001</c:v>
                </c:pt>
                <c:pt idx="86">
                  <c:v>6.3201181818181507</c:v>
                </c:pt>
                <c:pt idx="87">
                  <c:v>6.8251023809523996</c:v>
                </c:pt>
                <c:pt idx="88">
                  <c:v>6.9581999999999997</c:v>
                </c:pt>
                <c:pt idx="89">
                  <c:v>6.8149613636363497</c:v>
                </c:pt>
                <c:pt idx="90">
                  <c:v>6.8545318181817994</c:v>
                </c:pt>
                <c:pt idx="91">
                  <c:v>7.25875</c:v>
                </c:pt>
                <c:pt idx="92">
                  <c:v>7.5145499999999998</c:v>
                </c:pt>
                <c:pt idx="93">
                  <c:v>7.8810000000000002</c:v>
                </c:pt>
                <c:pt idx="94">
                  <c:v>8.0106000000000002</c:v>
                </c:pt>
                <c:pt idx="95" formatCode="#,##0.0000">
                  <c:v>7.7280173913043502</c:v>
                </c:pt>
                <c:pt idx="96" formatCode="#,##0.0000">
                  <c:v>7.4006299999999996</c:v>
                </c:pt>
                <c:pt idx="97" formatCode="#,##0.0000">
                  <c:v>7.0787449999999996</c:v>
                </c:pt>
                <c:pt idx="98" formatCode="#,##0.0000">
                  <c:v>7.6351021739130491</c:v>
                </c:pt>
                <c:pt idx="99" formatCode="#,##0.0000">
                  <c:v>8.1623999999999999</c:v>
                </c:pt>
                <c:pt idx="100" formatCode="#,##0.0000">
                  <c:v>8.3498000000000001</c:v>
                </c:pt>
                <c:pt idx="101" formatCode="#,##0.0000">
                  <c:v>8.6044999999999998</c:v>
                </c:pt>
              </c:numCache>
            </c:numRef>
          </c:val>
          <c:smooth val="0"/>
          <c:extLst>
            <c:ext xmlns:c16="http://schemas.microsoft.com/office/drawing/2014/chart" uri="{C3380CC4-5D6E-409C-BE32-E72D297353CC}">
              <c16:uniqueId val="{00000001-9681-4597-9980-35BCDD2A37CE}"/>
            </c:ext>
          </c:extLst>
        </c:ser>
        <c:dLbls>
          <c:showLegendKey val="0"/>
          <c:showVal val="0"/>
          <c:showCatName val="0"/>
          <c:showSerName val="0"/>
          <c:showPercent val="0"/>
          <c:showBubbleSize val="0"/>
        </c:dLbls>
        <c:marker val="1"/>
        <c:smooth val="0"/>
        <c:axId val="1039625055"/>
        <c:axId val="1039627135"/>
      </c:lineChart>
      <c:dateAx>
        <c:axId val="1039650015"/>
        <c:scaling>
          <c:orientation val="minMax"/>
          <c:min val="41426"/>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50847"/>
        <c:crosses val="autoZero"/>
        <c:auto val="1"/>
        <c:lblOffset val="100"/>
        <c:baseTimeUnit val="months"/>
        <c:majorUnit val="1"/>
        <c:majorTimeUnit val="years"/>
      </c:dateAx>
      <c:valAx>
        <c:axId val="1039650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50015"/>
        <c:crosses val="autoZero"/>
        <c:crossBetween val="between"/>
      </c:valAx>
      <c:valAx>
        <c:axId val="1039627135"/>
        <c:scaling>
          <c:orientation val="minMax"/>
          <c:max val="9"/>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25055"/>
        <c:crosses val="max"/>
        <c:crossBetween val="between"/>
        <c:majorUnit val="1"/>
      </c:valAx>
      <c:dateAx>
        <c:axId val="1039625055"/>
        <c:scaling>
          <c:orientation val="minMax"/>
        </c:scaling>
        <c:delete val="1"/>
        <c:axPos val="b"/>
        <c:numFmt formatCode="mmm\-yy" sourceLinked="1"/>
        <c:majorTickMark val="out"/>
        <c:minorTickMark val="none"/>
        <c:tickLblPos val="nextTo"/>
        <c:crossAx val="1039627135"/>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KONUT SATIN ALMA GÜCÜ ENDEKSİ</a:t>
            </a:r>
            <a:endParaRPr lang="en-US" sz="1100" b="1" i="0" u="none" strike="noStrike" kern="1200" spc="0" baseline="0" dirty="0">
              <a:solidFill>
                <a:schemeClr val="accent6"/>
              </a:solidFill>
              <a:latin typeface="+mn-lt"/>
              <a:ea typeface="+mn-ea"/>
              <a:cs typeface="+mn-cs"/>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'Satın Alma Gostergeleri'!$AK$2</c:f>
              <c:strCache>
                <c:ptCount val="1"/>
                <c:pt idx="0">
                  <c:v>Konut Satın Alma Gücü Endeksi</c:v>
                </c:pt>
              </c:strCache>
            </c:strRef>
          </c:tx>
          <c:spPr>
            <a:ln w="28575" cap="rnd">
              <a:solidFill>
                <a:schemeClr val="accent6"/>
              </a:solidFill>
              <a:round/>
            </a:ln>
            <a:effectLst/>
          </c:spPr>
          <c:marker>
            <c:symbol val="none"/>
          </c:marker>
          <c:cat>
            <c:numRef>
              <c:f>'Satın Alma Gostergeleri'!$AJ$3:$AJ$139</c:f>
              <c:numCache>
                <c:formatCode>mmm\-yy</c:formatCode>
                <c:ptCount val="13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numCache>
            </c:numRef>
          </c:cat>
          <c:val>
            <c:numRef>
              <c:f>'Satın Alma Gostergeleri'!$AK$3:$AK$139</c:f>
              <c:numCache>
                <c:formatCode>0</c:formatCode>
                <c:ptCount val="137"/>
                <c:pt idx="0">
                  <c:v>169.50753350858227</c:v>
                </c:pt>
                <c:pt idx="1">
                  <c:v>171.12135699289232</c:v>
                </c:pt>
                <c:pt idx="2">
                  <c:v>172.39303922464134</c:v>
                </c:pt>
                <c:pt idx="3">
                  <c:v>170.37577840301725</c:v>
                </c:pt>
                <c:pt idx="4">
                  <c:v>170.11817909658066</c:v>
                </c:pt>
                <c:pt idx="5">
                  <c:v>173.42040103112458</c:v>
                </c:pt>
                <c:pt idx="6">
                  <c:v>174.34254366590224</c:v>
                </c:pt>
                <c:pt idx="7">
                  <c:v>173.21074061799729</c:v>
                </c:pt>
                <c:pt idx="8">
                  <c:v>171.83989053317831</c:v>
                </c:pt>
                <c:pt idx="9">
                  <c:v>173.91700966211368</c:v>
                </c:pt>
                <c:pt idx="10">
                  <c:v>174.20705579748375</c:v>
                </c:pt>
                <c:pt idx="11">
                  <c:v>175.44681494018457</c:v>
                </c:pt>
                <c:pt idx="12">
                  <c:v>198.24572534373004</c:v>
                </c:pt>
                <c:pt idx="13">
                  <c:v>194.83541896334501</c:v>
                </c:pt>
                <c:pt idx="14">
                  <c:v>190.78557645114111</c:v>
                </c:pt>
                <c:pt idx="15">
                  <c:v>184.81386161442163</c:v>
                </c:pt>
                <c:pt idx="16">
                  <c:v>180.92860698156318</c:v>
                </c:pt>
                <c:pt idx="17">
                  <c:v>170.42528115834355</c:v>
                </c:pt>
                <c:pt idx="18">
                  <c:v>163.14004946050193</c:v>
                </c:pt>
                <c:pt idx="19">
                  <c:v>162.87573212726718</c:v>
                </c:pt>
                <c:pt idx="20">
                  <c:v>160.68564639298427</c:v>
                </c:pt>
                <c:pt idx="21">
                  <c:v>153.1517240156833</c:v>
                </c:pt>
                <c:pt idx="22">
                  <c:v>146.05402501906514</c:v>
                </c:pt>
                <c:pt idx="23">
                  <c:v>143.70900006416917</c:v>
                </c:pt>
                <c:pt idx="24">
                  <c:v>158.27726540062568</c:v>
                </c:pt>
                <c:pt idx="25">
                  <c:v>159.92974856520993</c:v>
                </c:pt>
                <c:pt idx="26">
                  <c:v>161.04388465935534</c:v>
                </c:pt>
                <c:pt idx="27">
                  <c:v>159.2458447916926</c:v>
                </c:pt>
                <c:pt idx="28">
                  <c:v>160.9169557493432</c:v>
                </c:pt>
                <c:pt idx="29">
                  <c:v>160.99646270875104</c:v>
                </c:pt>
                <c:pt idx="30">
                  <c:v>163.2247671138054</c:v>
                </c:pt>
                <c:pt idx="31">
                  <c:v>161.10688581657996</c:v>
                </c:pt>
                <c:pt idx="32">
                  <c:v>161.86276363280123</c:v>
                </c:pt>
                <c:pt idx="33">
                  <c:v>164.14583817221614</c:v>
                </c:pt>
                <c:pt idx="34">
                  <c:v>167.31276312260968</c:v>
                </c:pt>
                <c:pt idx="35">
                  <c:v>169.8763589685455</c:v>
                </c:pt>
                <c:pt idx="36">
                  <c:v>184.99524036375865</c:v>
                </c:pt>
                <c:pt idx="37">
                  <c:v>181.54663776398633</c:v>
                </c:pt>
                <c:pt idx="38">
                  <c:v>180.601657305358</c:v>
                </c:pt>
                <c:pt idx="39">
                  <c:v>179.13759019858733</c:v>
                </c:pt>
                <c:pt idx="40">
                  <c:v>180.26918909919704</c:v>
                </c:pt>
                <c:pt idx="41">
                  <c:v>176.67639205629908</c:v>
                </c:pt>
                <c:pt idx="42">
                  <c:v>166.85586931113042</c:v>
                </c:pt>
                <c:pt idx="43">
                  <c:v>158.91065381314235</c:v>
                </c:pt>
                <c:pt idx="44">
                  <c:v>153.26988039527748</c:v>
                </c:pt>
                <c:pt idx="45">
                  <c:v>151.53185134997972</c:v>
                </c:pt>
                <c:pt idx="46">
                  <c:v>148.54840556295056</c:v>
                </c:pt>
                <c:pt idx="47">
                  <c:v>145.64077217914078</c:v>
                </c:pt>
                <c:pt idx="48">
                  <c:v>156.67935679929786</c:v>
                </c:pt>
                <c:pt idx="49">
                  <c:v>145.79241436762672</c:v>
                </c:pt>
                <c:pt idx="50">
                  <c:v>142.02965257702482</c:v>
                </c:pt>
                <c:pt idx="51">
                  <c:v>140.19353994523277</c:v>
                </c:pt>
                <c:pt idx="52">
                  <c:v>142.33325110917153</c:v>
                </c:pt>
                <c:pt idx="53">
                  <c:v>142.56633520148017</c:v>
                </c:pt>
                <c:pt idx="54">
                  <c:v>143.04960423605263</c:v>
                </c:pt>
                <c:pt idx="55">
                  <c:v>140.00624994088415</c:v>
                </c:pt>
                <c:pt idx="56">
                  <c:v>138.89738876370734</c:v>
                </c:pt>
                <c:pt idx="57">
                  <c:v>136.31225538372854</c:v>
                </c:pt>
                <c:pt idx="58">
                  <c:v>132.67106394569018</c:v>
                </c:pt>
                <c:pt idx="59">
                  <c:v>129.83620369461968</c:v>
                </c:pt>
                <c:pt idx="60">
                  <c:v>140.17969363189772</c:v>
                </c:pt>
                <c:pt idx="61">
                  <c:v>137.38639464273254</c:v>
                </c:pt>
                <c:pt idx="62">
                  <c:v>134.30470438238288</c:v>
                </c:pt>
                <c:pt idx="63">
                  <c:v>130.84872896648167</c:v>
                </c:pt>
                <c:pt idx="64">
                  <c:v>125.39941808286579</c:v>
                </c:pt>
                <c:pt idx="65">
                  <c:v>122.07812376593704</c:v>
                </c:pt>
                <c:pt idx="66">
                  <c:v>117.56851504635624</c:v>
                </c:pt>
                <c:pt idx="67">
                  <c:v>116.28283270548879</c:v>
                </c:pt>
                <c:pt idx="68">
                  <c:v>107.79686695401797</c:v>
                </c:pt>
                <c:pt idx="69">
                  <c:v>102.77891249110927</c:v>
                </c:pt>
                <c:pt idx="70">
                  <c:v>100.93795604104531</c:v>
                </c:pt>
                <c:pt idx="71">
                  <c:v>101.24993318903212</c:v>
                </c:pt>
                <c:pt idx="72">
                  <c:v>110.5906923923567</c:v>
                </c:pt>
                <c:pt idx="73">
                  <c:v>109.40118196512827</c:v>
                </c:pt>
                <c:pt idx="74">
                  <c:v>107.79557697435816</c:v>
                </c:pt>
                <c:pt idx="75">
                  <c:v>106.37563741007523</c:v>
                </c:pt>
                <c:pt idx="76">
                  <c:v>106.06353246005217</c:v>
                </c:pt>
                <c:pt idx="77">
                  <c:v>105.89363267486867</c:v>
                </c:pt>
                <c:pt idx="78">
                  <c:v>103.11824553299951</c:v>
                </c:pt>
                <c:pt idx="79">
                  <c:v>104.69354200653878</c:v>
                </c:pt>
                <c:pt idx="80">
                  <c:v>107.23170959548989</c:v>
                </c:pt>
                <c:pt idx="81">
                  <c:v>108.1744818422178</c:v>
                </c:pt>
                <c:pt idx="82">
                  <c:v>109.66213328147134</c:v>
                </c:pt>
                <c:pt idx="83">
                  <c:v>110.14605399259135</c:v>
                </c:pt>
                <c:pt idx="84">
                  <c:v>129.51576395904979</c:v>
                </c:pt>
                <c:pt idx="85">
                  <c:v>129.04407552652842</c:v>
                </c:pt>
                <c:pt idx="86">
                  <c:v>128.61998000352381</c:v>
                </c:pt>
                <c:pt idx="87">
                  <c:v>126.82135806516253</c:v>
                </c:pt>
                <c:pt idx="88">
                  <c:v>124.08240514862061</c:v>
                </c:pt>
                <c:pt idx="89">
                  <c:v>123.27994112271419</c:v>
                </c:pt>
                <c:pt idx="90">
                  <c:v>121.32688135603782</c:v>
                </c:pt>
                <c:pt idx="91">
                  <c:v>118.7811731621786</c:v>
                </c:pt>
                <c:pt idx="92">
                  <c:v>117.39615060688197</c:v>
                </c:pt>
                <c:pt idx="93">
                  <c:v>115.16123142331327</c:v>
                </c:pt>
                <c:pt idx="94">
                  <c:v>115.42625002537451</c:v>
                </c:pt>
                <c:pt idx="95">
                  <c:v>112.09872026276007</c:v>
                </c:pt>
                <c:pt idx="96">
                  <c:v>125.18941378574861</c:v>
                </c:pt>
                <c:pt idx="97">
                  <c:v>121.29653760166559</c:v>
                </c:pt>
                <c:pt idx="98">
                  <c:v>121.89269093098515</c:v>
                </c:pt>
                <c:pt idx="99">
                  <c:v>120.59848755638055</c:v>
                </c:pt>
                <c:pt idx="100">
                  <c:v>124.46418356175791</c:v>
                </c:pt>
                <c:pt idx="101">
                  <c:v>128.3846018351646</c:v>
                </c:pt>
                <c:pt idx="102">
                  <c:v>111.35535367483567</c:v>
                </c:pt>
                <c:pt idx="103">
                  <c:v>102.16757232170328</c:v>
                </c:pt>
                <c:pt idx="104">
                  <c:v>81.570210946455262</c:v>
                </c:pt>
                <c:pt idx="105">
                  <c:v>71.012138178378194</c:v>
                </c:pt>
                <c:pt idx="106">
                  <c:v>72.581765702670225</c:v>
                </c:pt>
                <c:pt idx="107">
                  <c:v>73.897446624635606</c:v>
                </c:pt>
                <c:pt idx="108">
                  <c:v>88.779596820236094</c:v>
                </c:pt>
                <c:pt idx="109">
                  <c:v>102.37857439280829</c:v>
                </c:pt>
                <c:pt idx="110">
                  <c:v>121.80482031869744</c:v>
                </c:pt>
                <c:pt idx="111">
                  <c:v>124.41879860469494</c:v>
                </c:pt>
                <c:pt idx="112">
                  <c:v>112.11962840412355</c:v>
                </c:pt>
                <c:pt idx="113">
                  <c:v>106.98207577797069</c:v>
                </c:pt>
                <c:pt idx="114">
                  <c:v>109.32721341451163</c:v>
                </c:pt>
                <c:pt idx="115">
                  <c:v>140.01375458089308</c:v>
                </c:pt>
                <c:pt idx="116">
                  <c:v>145.03921634739578</c:v>
                </c:pt>
                <c:pt idx="117">
                  <c:v>142.40568971319269</c:v>
                </c:pt>
                <c:pt idx="118">
                  <c:v>140.7397775403083</c:v>
                </c:pt>
                <c:pt idx="119">
                  <c:v>141.08027069565614</c:v>
                </c:pt>
                <c:pt idx="120">
                  <c:v>163.86287710088723</c:v>
                </c:pt>
                <c:pt idx="121">
                  <c:v>164.34701090644157</c:v>
                </c:pt>
                <c:pt idx="122">
                  <c:v>161.76320296004843</c:v>
                </c:pt>
                <c:pt idx="123">
                  <c:v>158.69461708477371</c:v>
                </c:pt>
                <c:pt idx="124">
                  <c:v>157.05679505903248</c:v>
                </c:pt>
                <c:pt idx="125">
                  <c:v>166.74190999803656</c:v>
                </c:pt>
                <c:pt idx="126">
                  <c:v>165.89684909971911</c:v>
                </c:pt>
                <c:pt idx="127">
                  <c:v>148.58765957439724</c:v>
                </c:pt>
                <c:pt idx="128">
                  <c:v>126.69649213834289</c:v>
                </c:pt>
                <c:pt idx="129">
                  <c:v>118.09812958836477</c:v>
                </c:pt>
                <c:pt idx="130">
                  <c:v>111.8996770279614</c:v>
                </c:pt>
                <c:pt idx="131">
                  <c:v>100.40489725037529</c:v>
                </c:pt>
                <c:pt idx="132">
                  <c:v>103.53237115060648</c:v>
                </c:pt>
                <c:pt idx="133">
                  <c:v>104.06003812265266</c:v>
                </c:pt>
                <c:pt idx="134">
                  <c:v>102.72155971028225</c:v>
                </c:pt>
                <c:pt idx="135">
                  <c:v>106.55101532454982</c:v>
                </c:pt>
                <c:pt idx="136">
                  <c:v>104.88677276864786</c:v>
                </c:pt>
              </c:numCache>
            </c:numRef>
          </c:val>
          <c:smooth val="0"/>
          <c:extLst>
            <c:ext xmlns:c16="http://schemas.microsoft.com/office/drawing/2014/chart" uri="{C3380CC4-5D6E-409C-BE32-E72D297353CC}">
              <c16:uniqueId val="{00000000-EF9D-4F56-BAE0-5AAAF82AA8C4}"/>
            </c:ext>
          </c:extLst>
        </c:ser>
        <c:dLbls>
          <c:showLegendKey val="0"/>
          <c:showVal val="0"/>
          <c:showCatName val="0"/>
          <c:showSerName val="0"/>
          <c:showPercent val="0"/>
          <c:showBubbleSize val="0"/>
        </c:dLbls>
        <c:marker val="1"/>
        <c:smooth val="0"/>
        <c:axId val="22418527"/>
        <c:axId val="22419775"/>
      </c:lineChart>
      <c:lineChart>
        <c:grouping val="standard"/>
        <c:varyColors val="0"/>
        <c:ser>
          <c:idx val="1"/>
          <c:order val="1"/>
          <c:tx>
            <c:strRef>
              <c:f>'Satın Alma Gucu Endeksi'!#REF!</c:f>
              <c:strCache>
                <c:ptCount val="1"/>
                <c:pt idx="0">
                  <c:v>#REF!</c:v>
                </c:pt>
              </c:strCache>
            </c:strRef>
          </c:tx>
          <c:spPr>
            <a:ln w="28575" cap="rnd">
              <a:solidFill>
                <a:schemeClr val="accent2"/>
              </a:solidFill>
              <a:round/>
            </a:ln>
            <a:effectLst/>
          </c:spPr>
          <c:marker>
            <c:symbol val="none"/>
          </c:marker>
          <c:cat>
            <c:numRef>
              <c:f>'Satın Alma Gostergeleri'!$AJ$3:$AJ$134</c:f>
              <c:numCache>
                <c:formatCode>mmm\-yy</c:formatCode>
                <c:ptCount val="13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numCache>
            </c:numRef>
          </c:cat>
          <c:val>
            <c:numRef>
              <c:f>'Satın Alma Gucu Endeksi'!#REF!</c:f>
              <c:numCache>
                <c:formatCode>General</c:formatCode>
                <c:ptCount val="1"/>
                <c:pt idx="0">
                  <c:v>1</c:v>
                </c:pt>
              </c:numCache>
            </c:numRef>
          </c:val>
          <c:smooth val="0"/>
          <c:extLst>
            <c:ext xmlns:c16="http://schemas.microsoft.com/office/drawing/2014/chart" uri="{C3380CC4-5D6E-409C-BE32-E72D297353CC}">
              <c16:uniqueId val="{00000001-EF9D-4F56-BAE0-5AAAF82AA8C4}"/>
            </c:ext>
          </c:extLst>
        </c:ser>
        <c:dLbls>
          <c:showLegendKey val="0"/>
          <c:showVal val="0"/>
          <c:showCatName val="0"/>
          <c:showSerName val="0"/>
          <c:showPercent val="0"/>
          <c:showBubbleSize val="0"/>
        </c:dLbls>
        <c:marker val="1"/>
        <c:smooth val="0"/>
        <c:axId val="16940671"/>
        <c:axId val="16938175"/>
      </c:lineChart>
      <c:dateAx>
        <c:axId val="22418527"/>
        <c:scaling>
          <c:orientation val="minMax"/>
          <c:max val="44317"/>
          <c:min val="40299"/>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419775"/>
        <c:crosses val="autoZero"/>
        <c:auto val="1"/>
        <c:lblOffset val="100"/>
        <c:baseTimeUnit val="months"/>
        <c:majorUnit val="1"/>
        <c:majorTimeUnit val="years"/>
      </c:dateAx>
      <c:valAx>
        <c:axId val="22419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418527"/>
        <c:crosses val="autoZero"/>
        <c:crossBetween val="between"/>
      </c:valAx>
      <c:valAx>
        <c:axId val="16938175"/>
        <c:scaling>
          <c:orientation val="minMax"/>
        </c:scaling>
        <c:delete val="1"/>
        <c:axPos val="r"/>
        <c:numFmt formatCode="General" sourceLinked="1"/>
        <c:majorTickMark val="out"/>
        <c:minorTickMark val="none"/>
        <c:tickLblPos val="nextTo"/>
        <c:crossAx val="16940671"/>
        <c:crosses val="max"/>
        <c:crossBetween val="between"/>
      </c:valAx>
      <c:dateAx>
        <c:axId val="16940671"/>
        <c:scaling>
          <c:orientation val="minMax"/>
        </c:scaling>
        <c:delete val="1"/>
        <c:axPos val="b"/>
        <c:numFmt formatCode="mmm\-yy" sourceLinked="1"/>
        <c:majorTickMark val="out"/>
        <c:minorTickMark val="none"/>
        <c:tickLblPos val="nextTo"/>
        <c:crossAx val="16938175"/>
        <c:crosses val="autoZero"/>
        <c:auto val="1"/>
        <c:lblOffset val="100"/>
        <c:baseTimeUnit val="days"/>
      </c:date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KONUT FİYAT-HANE GELİR ORANI</a:t>
            </a:r>
            <a:endParaRPr lang="en-US" sz="1100" b="1" i="0" u="none" strike="noStrike" kern="1200" spc="0" baseline="0" dirty="0">
              <a:solidFill>
                <a:schemeClr val="accent6"/>
              </a:solidFill>
              <a:latin typeface="+mn-lt"/>
              <a:ea typeface="+mn-ea"/>
              <a:cs typeface="+mn-cs"/>
            </a:endParaRPr>
          </a:p>
        </c:rich>
      </c:tx>
      <c:layout>
        <c:manualLayout>
          <c:xMode val="edge"/>
          <c:yMode val="edge"/>
          <c:x val="0.22263353780641809"/>
          <c:y val="2.84585015665247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'Satın Alma Gostergeleri'!$AL$2</c:f>
              <c:strCache>
                <c:ptCount val="1"/>
                <c:pt idx="0">
                  <c:v>Konut Fiyat Gelir Oranı</c:v>
                </c:pt>
              </c:strCache>
            </c:strRef>
          </c:tx>
          <c:spPr>
            <a:ln w="28575" cap="rnd">
              <a:solidFill>
                <a:srgbClr val="25B98B"/>
              </a:solidFill>
              <a:round/>
            </a:ln>
            <a:effectLst/>
          </c:spPr>
          <c:marker>
            <c:symbol val="none"/>
          </c:marker>
          <c:cat>
            <c:numRef>
              <c:f>'Satın Alma Gostergeleri'!$AJ$3:$AJ$139</c:f>
              <c:numCache>
                <c:formatCode>mmm\-yy</c:formatCode>
                <c:ptCount val="13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numCache>
            </c:numRef>
          </c:cat>
          <c:val>
            <c:numRef>
              <c:f>'Satın Alma Gostergeleri'!$AL$3:$AL$139</c:f>
              <c:numCache>
                <c:formatCode>0.00</c:formatCode>
                <c:ptCount val="137"/>
                <c:pt idx="0">
                  <c:v>2.2417721524871377</c:v>
                </c:pt>
                <c:pt idx="1">
                  <c:v>2.2500110493653152</c:v>
                </c:pt>
                <c:pt idx="2">
                  <c:v>2.2623693946825814</c:v>
                </c:pt>
                <c:pt idx="3">
                  <c:v>2.2858185627204706</c:v>
                </c:pt>
                <c:pt idx="4">
                  <c:v>2.2958003031690315</c:v>
                </c:pt>
                <c:pt idx="5">
                  <c:v>2.2900964514841395</c:v>
                </c:pt>
                <c:pt idx="6">
                  <c:v>2.3015041548539235</c:v>
                </c:pt>
                <c:pt idx="7">
                  <c:v>2.3194079115315014</c:v>
                </c:pt>
                <c:pt idx="8">
                  <c:v>2.3563245071587189</c:v>
                </c:pt>
                <c:pt idx="9">
                  <c:v>2.3770801896787428</c:v>
                </c:pt>
                <c:pt idx="10">
                  <c:v>2.399103394795409</c:v>
                </c:pt>
                <c:pt idx="11">
                  <c:v>2.4144721062797014</c:v>
                </c:pt>
                <c:pt idx="12">
                  <c:v>2.1377028731425551</c:v>
                </c:pt>
                <c:pt idx="13">
                  <c:v>2.1632197752223341</c:v>
                </c:pt>
                <c:pt idx="14">
                  <c:v>2.1943141422375834</c:v>
                </c:pt>
                <c:pt idx="15">
                  <c:v>2.2192732978238152</c:v>
                </c:pt>
                <c:pt idx="16">
                  <c:v>2.2622197778269402</c:v>
                </c:pt>
                <c:pt idx="17">
                  <c:v>2.2786732993865786</c:v>
                </c:pt>
                <c:pt idx="18">
                  <c:v>2.2986127365308868</c:v>
                </c:pt>
                <c:pt idx="19">
                  <c:v>2.2895493560107467</c:v>
                </c:pt>
                <c:pt idx="20">
                  <c:v>2.3421169630275589</c:v>
                </c:pt>
                <c:pt idx="21">
                  <c:v>2.3676338651073374</c:v>
                </c:pt>
                <c:pt idx="22">
                  <c:v>2.3808803443290807</c:v>
                </c:pt>
                <c:pt idx="23">
                  <c:v>2.4271733032934879</c:v>
                </c:pt>
                <c:pt idx="24">
                  <c:v>2.1961702519949422</c:v>
                </c:pt>
                <c:pt idx="25">
                  <c:v>2.2628543100618184</c:v>
                </c:pt>
                <c:pt idx="26">
                  <c:v>2.2720390954181995</c:v>
                </c:pt>
                <c:pt idx="27">
                  <c:v>2.3140626338980796</c:v>
                </c:pt>
                <c:pt idx="28">
                  <c:v>2.3183404791325586</c:v>
                </c:pt>
                <c:pt idx="29">
                  <c:v>2.3329354805207805</c:v>
                </c:pt>
                <c:pt idx="30">
                  <c:v>2.3316772907459336</c:v>
                </c:pt>
                <c:pt idx="31">
                  <c:v>2.3747073810456913</c:v>
                </c:pt>
                <c:pt idx="32">
                  <c:v>2.4021359181373496</c:v>
                </c:pt>
                <c:pt idx="33">
                  <c:v>2.4294386362515237</c:v>
                </c:pt>
                <c:pt idx="34">
                  <c:v>2.4442852755947149</c:v>
                </c:pt>
                <c:pt idx="35">
                  <c:v>2.4602642857352679</c:v>
                </c:pt>
                <c:pt idx="36">
                  <c:v>2.287916916677561</c:v>
                </c:pt>
                <c:pt idx="37">
                  <c:v>2.3432357722557224</c:v>
                </c:pt>
                <c:pt idx="38">
                  <c:v>2.3917922026028866</c:v>
                </c:pt>
                <c:pt idx="39">
                  <c:v>2.4237197184475976</c:v>
                </c:pt>
                <c:pt idx="40">
                  <c:v>2.4586404389027496</c:v>
                </c:pt>
                <c:pt idx="41">
                  <c:v>2.508638041840126</c:v>
                </c:pt>
                <c:pt idx="42">
                  <c:v>2.5495451715161619</c:v>
                </c:pt>
                <c:pt idx="43">
                  <c:v>2.5713844792293838</c:v>
                </c:pt>
                <c:pt idx="44">
                  <c:v>2.6007622281837182</c:v>
                </c:pt>
                <c:pt idx="45">
                  <c:v>2.6534204574414875</c:v>
                </c:pt>
                <c:pt idx="46">
                  <c:v>2.7427731580346708</c:v>
                </c:pt>
                <c:pt idx="47">
                  <c:v>2.7505333181358154</c:v>
                </c:pt>
                <c:pt idx="48">
                  <c:v>2.4586080537240926</c:v>
                </c:pt>
                <c:pt idx="49">
                  <c:v>2.483253002763087</c:v>
                </c:pt>
                <c:pt idx="50">
                  <c:v>2.5134854706125407</c:v>
                </c:pt>
                <c:pt idx="51">
                  <c:v>2.5946042704858288</c:v>
                </c:pt>
                <c:pt idx="52">
                  <c:v>2.6419984032531247</c:v>
                </c:pt>
                <c:pt idx="53">
                  <c:v>2.7151350333971838</c:v>
                </c:pt>
                <c:pt idx="54">
                  <c:v>2.7865754524737816</c:v>
                </c:pt>
                <c:pt idx="55">
                  <c:v>2.8450448457403827</c:v>
                </c:pt>
                <c:pt idx="56">
                  <c:v>2.8855543571162192</c:v>
                </c:pt>
                <c:pt idx="57">
                  <c:v>2.9591898728683552</c:v>
                </c:pt>
                <c:pt idx="58">
                  <c:v>3.0203532484185711</c:v>
                </c:pt>
                <c:pt idx="59">
                  <c:v>3.0736342313611731</c:v>
                </c:pt>
                <c:pt idx="60">
                  <c:v>2.8475992337858487</c:v>
                </c:pt>
                <c:pt idx="61">
                  <c:v>2.9305450721768951</c:v>
                </c:pt>
                <c:pt idx="62">
                  <c:v>2.9953158826068531</c:v>
                </c:pt>
                <c:pt idx="63">
                  <c:v>3.0558102158694957</c:v>
                </c:pt>
                <c:pt idx="64">
                  <c:v>3.1208483061224106</c:v>
                </c:pt>
                <c:pt idx="65">
                  <c:v>3.1573765485932261</c:v>
                </c:pt>
                <c:pt idx="66">
                  <c:v>3.2241965043325225</c:v>
                </c:pt>
                <c:pt idx="67">
                  <c:v>3.2203654935368027</c:v>
                </c:pt>
                <c:pt idx="68">
                  <c:v>3.3411759735134501</c:v>
                </c:pt>
                <c:pt idx="69">
                  <c:v>3.4065704368636416</c:v>
                </c:pt>
                <c:pt idx="70">
                  <c:v>3.492456353307217</c:v>
                </c:pt>
                <c:pt idx="71">
                  <c:v>3.4978910430406795</c:v>
                </c:pt>
                <c:pt idx="72">
                  <c:v>3.169600062791937</c:v>
                </c:pt>
                <c:pt idx="73">
                  <c:v>3.1828216005704992</c:v>
                </c:pt>
                <c:pt idx="74">
                  <c:v>3.2292997671172228</c:v>
                </c:pt>
                <c:pt idx="75">
                  <c:v>3.2883505616128859</c:v>
                </c:pt>
                <c:pt idx="76">
                  <c:v>3.3452923991622754</c:v>
                </c:pt>
                <c:pt idx="77">
                  <c:v>3.3666253098111207</c:v>
                </c:pt>
                <c:pt idx="78">
                  <c:v>3.4797789613515739</c:v>
                </c:pt>
                <c:pt idx="79">
                  <c:v>3.5383430734750201</c:v>
                </c:pt>
                <c:pt idx="80">
                  <c:v>3.562352737171059</c:v>
                </c:pt>
                <c:pt idx="81">
                  <c:v>3.5274738338288403</c:v>
                </c:pt>
                <c:pt idx="82">
                  <c:v>3.5394786656768602</c:v>
                </c:pt>
                <c:pt idx="83">
                  <c:v>3.562596078357168</c:v>
                </c:pt>
                <c:pt idx="84">
                  <c:v>3.0262766651280448</c:v>
                </c:pt>
                <c:pt idx="85">
                  <c:v>3.0466377383436809</c:v>
                </c:pt>
                <c:pt idx="86">
                  <c:v>3.0971608081533262</c:v>
                </c:pt>
                <c:pt idx="87">
                  <c:v>3.1130355432028054</c:v>
                </c:pt>
                <c:pt idx="88">
                  <c:v>3.1469246515040834</c:v>
                </c:pt>
                <c:pt idx="89">
                  <c:v>3.144992075063278</c:v>
                </c:pt>
                <c:pt idx="90">
                  <c:v>3.1577608836900328</c:v>
                </c:pt>
                <c:pt idx="91">
                  <c:v>3.1645939218200256</c:v>
                </c:pt>
                <c:pt idx="92">
                  <c:v>3.1541718131571064</c:v>
                </c:pt>
                <c:pt idx="93">
                  <c:v>3.1929613831475732</c:v>
                </c:pt>
                <c:pt idx="94">
                  <c:v>3.1765344834007205</c:v>
                </c:pt>
                <c:pt idx="95">
                  <c:v>3.2190511650984548</c:v>
                </c:pt>
                <c:pt idx="96">
                  <c:v>2.8142734002435068</c:v>
                </c:pt>
                <c:pt idx="97">
                  <c:v>2.8446995742988319</c:v>
                </c:pt>
                <c:pt idx="98">
                  <c:v>2.81941335586062</c:v>
                </c:pt>
                <c:pt idx="99">
                  <c:v>2.8451131339461857</c:v>
                </c:pt>
                <c:pt idx="100">
                  <c:v>2.8595877216035732</c:v>
                </c:pt>
                <c:pt idx="101">
                  <c:v>2.8581107228630236</c:v>
                </c:pt>
                <c:pt idx="102">
                  <c:v>2.8564564842736075</c:v>
                </c:pt>
                <c:pt idx="103">
                  <c:v>2.8846376202432977</c:v>
                </c:pt>
                <c:pt idx="104">
                  <c:v>2.9474396066914723</c:v>
                </c:pt>
                <c:pt idx="105">
                  <c:v>3.0269021389330493</c:v>
                </c:pt>
                <c:pt idx="106">
                  <c:v>2.9885592516283781</c:v>
                </c:pt>
                <c:pt idx="107">
                  <c:v>3.0049834776232913</c:v>
                </c:pt>
                <c:pt idx="108">
                  <c:v>2.6233893814074771</c:v>
                </c:pt>
                <c:pt idx="109">
                  <c:v>2.5171196797199165</c:v>
                </c:pt>
                <c:pt idx="110">
                  <c:v>2.4919040477325916</c:v>
                </c:pt>
                <c:pt idx="111">
                  <c:v>2.4798583636622129</c:v>
                </c:pt>
                <c:pt idx="112">
                  <c:v>2.4994526764166949</c:v>
                </c:pt>
                <c:pt idx="113">
                  <c:v>2.5030931498246316</c:v>
                </c:pt>
                <c:pt idx="114">
                  <c:v>2.5111771422451969</c:v>
                </c:pt>
                <c:pt idx="115">
                  <c:v>2.5151388338950098</c:v>
                </c:pt>
                <c:pt idx="116">
                  <c:v>2.5414787297289041</c:v>
                </c:pt>
                <c:pt idx="117">
                  <c:v>2.5747248177631485</c:v>
                </c:pt>
                <c:pt idx="118">
                  <c:v>2.6210337809670476</c:v>
                </c:pt>
                <c:pt idx="119">
                  <c:v>2.643786739766651</c:v>
                </c:pt>
                <c:pt idx="120">
                  <c:v>2.3506362208611895</c:v>
                </c:pt>
                <c:pt idx="121">
                  <c:v>2.3870830762752231</c:v>
                </c:pt>
                <c:pt idx="122">
                  <c:v>2.4281787652879849</c:v>
                </c:pt>
                <c:pt idx="123">
                  <c:v>2.4431480094758915</c:v>
                </c:pt>
                <c:pt idx="124">
                  <c:v>2.5183661371033219</c:v>
                </c:pt>
                <c:pt idx="125">
                  <c:v>2.5705725384170455</c:v>
                </c:pt>
                <c:pt idx="126">
                  <c:v>2.6044625353517779</c:v>
                </c:pt>
                <c:pt idx="127">
                  <c:v>2.6772167811718823</c:v>
                </c:pt>
                <c:pt idx="128">
                  <c:v>2.7797235620238507</c:v>
                </c:pt>
                <c:pt idx="129">
                  <c:v>2.8789761593567089</c:v>
                </c:pt>
                <c:pt idx="130">
                  <c:v>2.96497958093319</c:v>
                </c:pt>
                <c:pt idx="131">
                  <c:v>3.0142107287437274</c:v>
                </c:pt>
                <c:pt idx="132">
                  <c:v>2.9107276928360353</c:v>
                </c:pt>
                <c:pt idx="133">
                  <c:v>2.9333210241258567</c:v>
                </c:pt>
                <c:pt idx="134">
                  <c:v>2.9971959977723897</c:v>
                </c:pt>
                <c:pt idx="135">
                  <c:v>2.8525035315000107</c:v>
                </c:pt>
                <c:pt idx="136">
                  <c:v>2.9227197308202126</c:v>
                </c:pt>
              </c:numCache>
            </c:numRef>
          </c:val>
          <c:smooth val="0"/>
          <c:extLst>
            <c:ext xmlns:c16="http://schemas.microsoft.com/office/drawing/2014/chart" uri="{C3380CC4-5D6E-409C-BE32-E72D297353CC}">
              <c16:uniqueId val="{00000000-C5B4-404D-B18B-C0790D856F00}"/>
            </c:ext>
          </c:extLst>
        </c:ser>
        <c:dLbls>
          <c:showLegendKey val="0"/>
          <c:showVal val="0"/>
          <c:showCatName val="0"/>
          <c:showSerName val="0"/>
          <c:showPercent val="0"/>
          <c:showBubbleSize val="0"/>
        </c:dLbls>
        <c:smooth val="0"/>
        <c:axId val="1515984768"/>
        <c:axId val="1515977696"/>
      </c:lineChart>
      <c:dateAx>
        <c:axId val="1515984768"/>
        <c:scaling>
          <c:orientation val="minMax"/>
          <c:max val="44317"/>
          <c:min val="40299"/>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15977696"/>
        <c:crosses val="autoZero"/>
        <c:auto val="1"/>
        <c:lblOffset val="100"/>
        <c:baseTimeUnit val="months"/>
        <c:majorUnit val="1"/>
        <c:majorTimeUnit val="years"/>
      </c:dateAx>
      <c:valAx>
        <c:axId val="151597769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159847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TÜRKİYE: İNŞAAT MALİYET ENDEKSİ (2015=100)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2"/>
          <c:order val="1"/>
          <c:tx>
            <c:strRef>
              <c:f>'Rapor Verisi'!$AY$1</c:f>
              <c:strCache>
                <c:ptCount val="1"/>
                <c:pt idx="0">
                  <c:v>USD/TL</c:v>
                </c:pt>
              </c:strCache>
            </c:strRef>
          </c:tx>
          <c:spPr>
            <a:solidFill>
              <a:srgbClr val="25B98B"/>
            </a:solidFill>
            <a:ln>
              <a:solidFill>
                <a:srgbClr val="25B98B"/>
              </a:solidFill>
            </a:ln>
            <a:effectLst/>
          </c:spPr>
          <c:invertIfNegative val="0"/>
          <c:cat>
            <c:numRef>
              <c:f>'Rapor Verisi'!$AU$2:$AU$78</c:f>
              <c:numCache>
                <c:formatCode>mmm\-yy</c:formatCode>
                <c:ptCount val="7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numCache>
            </c:numRef>
          </c:cat>
          <c:val>
            <c:numRef>
              <c:f>'Rapor Verisi'!$AY$2:$AY$78</c:f>
              <c:numCache>
                <c:formatCode>0.0000</c:formatCode>
                <c:ptCount val="77"/>
                <c:pt idx="0">
                  <c:v>2.3304</c:v>
                </c:pt>
                <c:pt idx="1">
                  <c:v>2.4573999999999998</c:v>
                </c:pt>
                <c:pt idx="2">
                  <c:v>2.5861499999999999</c:v>
                </c:pt>
                <c:pt idx="3">
                  <c:v>2.6506499999999997</c:v>
                </c:pt>
                <c:pt idx="4">
                  <c:v>2.6485000000000003</c:v>
                </c:pt>
                <c:pt idx="5">
                  <c:v>2.7035999999999998</c:v>
                </c:pt>
                <c:pt idx="6">
                  <c:v>2.6970499999999999</c:v>
                </c:pt>
                <c:pt idx="7">
                  <c:v>2.84815</c:v>
                </c:pt>
                <c:pt idx="8">
                  <c:v>3.0053999999999998</c:v>
                </c:pt>
                <c:pt idx="9">
                  <c:v>2.8748500000000003</c:v>
                </c:pt>
                <c:pt idx="10">
                  <c:v>2.8738999999999999</c:v>
                </c:pt>
                <c:pt idx="11">
                  <c:v>2.9198499999999998</c:v>
                </c:pt>
                <c:pt idx="12">
                  <c:v>3.0097</c:v>
                </c:pt>
                <c:pt idx="13">
                  <c:v>2.9433500000000001</c:v>
                </c:pt>
                <c:pt idx="14">
                  <c:v>2.8943000000000003</c:v>
                </c:pt>
                <c:pt idx="15">
                  <c:v>2.8372999999999999</c:v>
                </c:pt>
                <c:pt idx="16">
                  <c:v>2.9292500000000001</c:v>
                </c:pt>
                <c:pt idx="17">
                  <c:v>2.9196</c:v>
                </c:pt>
                <c:pt idx="18">
                  <c:v>2.9602499999999998</c:v>
                </c:pt>
                <c:pt idx="19">
                  <c:v>2.9655499999999999</c:v>
                </c:pt>
                <c:pt idx="20">
                  <c:v>2.9627499999999998</c:v>
                </c:pt>
                <c:pt idx="21">
                  <c:v>3.0707</c:v>
                </c:pt>
                <c:pt idx="22">
                  <c:v>3.2704</c:v>
                </c:pt>
                <c:pt idx="23">
                  <c:v>3.4920499999999999</c:v>
                </c:pt>
                <c:pt idx="24">
                  <c:v>3.7382499999999999</c:v>
                </c:pt>
                <c:pt idx="25">
                  <c:v>3.6757</c:v>
                </c:pt>
                <c:pt idx="26">
                  <c:v>3.66215</c:v>
                </c:pt>
                <c:pt idx="27">
                  <c:v>3.6570999999999998</c:v>
                </c:pt>
                <c:pt idx="28">
                  <c:v>3.5670999999999999</c:v>
                </c:pt>
                <c:pt idx="29">
                  <c:v>3.5221499999999999</c:v>
                </c:pt>
                <c:pt idx="30">
                  <c:v>3.5317499999999997</c:v>
                </c:pt>
                <c:pt idx="31">
                  <c:v>3.5156499999999999</c:v>
                </c:pt>
                <c:pt idx="32">
                  <c:v>3.4712000000000001</c:v>
                </c:pt>
                <c:pt idx="33">
                  <c:v>3.6657999999999999</c:v>
                </c:pt>
                <c:pt idx="34">
                  <c:v>3.8849999999999998</c:v>
                </c:pt>
                <c:pt idx="35">
                  <c:v>3.8511500000000001</c:v>
                </c:pt>
                <c:pt idx="36">
                  <c:v>3.7812999999999999</c:v>
                </c:pt>
                <c:pt idx="37">
                  <c:v>3.7814000000000001</c:v>
                </c:pt>
                <c:pt idx="38">
                  <c:v>3.8844000000000003</c:v>
                </c:pt>
                <c:pt idx="39">
                  <c:v>4.0576500000000006</c:v>
                </c:pt>
                <c:pt idx="40">
                  <c:v>4.4181000000000008</c:v>
                </c:pt>
                <c:pt idx="41">
                  <c:v>4.7236500000000001</c:v>
                </c:pt>
                <c:pt idx="42">
                  <c:v>4.7523</c:v>
                </c:pt>
                <c:pt idx="43">
                  <c:v>5.7353500000000004</c:v>
                </c:pt>
                <c:pt idx="44">
                  <c:v>6.3726000000000003</c:v>
                </c:pt>
                <c:pt idx="45">
                  <c:v>5.8646500000000001</c:v>
                </c:pt>
                <c:pt idx="46">
                  <c:v>5.3783500000000002</c:v>
                </c:pt>
                <c:pt idx="47">
                  <c:v>5.3109000000000002</c:v>
                </c:pt>
                <c:pt idx="48">
                  <c:v>5.3742318181817996</c:v>
                </c:pt>
                <c:pt idx="49">
                  <c:v>5.2667925000000002</c:v>
                </c:pt>
                <c:pt idx="50">
                  <c:v>5.4468404761905003</c:v>
                </c:pt>
                <c:pt idx="51">
                  <c:v>5.7409380952380999</c:v>
                </c:pt>
                <c:pt idx="52">
                  <c:v>6.0549022727273005</c:v>
                </c:pt>
                <c:pt idx="53">
                  <c:v>5.8171676470587999</c:v>
                </c:pt>
                <c:pt idx="54">
                  <c:v>5.6772863636363997</c:v>
                </c:pt>
                <c:pt idx="55">
                  <c:v>5.6298472222222493</c:v>
                </c:pt>
                <c:pt idx="56">
                  <c:v>5.7179428571428499</c:v>
                </c:pt>
                <c:pt idx="57">
                  <c:v>5.7897499999999997</c:v>
                </c:pt>
                <c:pt idx="58">
                  <c:v>5.7363880952380999</c:v>
                </c:pt>
                <c:pt idx="59">
                  <c:v>5.8428886363636501</c:v>
                </c:pt>
                <c:pt idx="60">
                  <c:v>5.9234931818182002</c:v>
                </c:pt>
                <c:pt idx="61">
                  <c:v>6.0499200000000002</c:v>
                </c:pt>
                <c:pt idx="62">
                  <c:v>6.3201181818181507</c:v>
                </c:pt>
                <c:pt idx="63">
                  <c:v>6.8251023809523996</c:v>
                </c:pt>
                <c:pt idx="64">
                  <c:v>6.9582176470588006</c:v>
                </c:pt>
                <c:pt idx="65">
                  <c:v>6.8149613636363497</c:v>
                </c:pt>
                <c:pt idx="66">
                  <c:v>6.8545318181817994</c:v>
                </c:pt>
                <c:pt idx="67">
                  <c:v>7.25875</c:v>
                </c:pt>
                <c:pt idx="68">
                  <c:v>7.5145499999999998</c:v>
                </c:pt>
                <c:pt idx="69">
                  <c:v>7.8810000000000002</c:v>
                </c:pt>
                <c:pt idx="70">
                  <c:v>8.0105499999999985</c:v>
                </c:pt>
                <c:pt idx="71" formatCode="#,##0.0000">
                  <c:v>7.7280173913043502</c:v>
                </c:pt>
                <c:pt idx="72" formatCode="#,##0.0000">
                  <c:v>7.4006299999999996</c:v>
                </c:pt>
                <c:pt idx="73" formatCode="#,##0.0000">
                  <c:v>7.0787449999999996</c:v>
                </c:pt>
                <c:pt idx="74" formatCode="#,##0.0000">
                  <c:v>7.6351021739130491</c:v>
                </c:pt>
                <c:pt idx="75" formatCode="#,##0.0000">
                  <c:v>8.1623999999999999</c:v>
                </c:pt>
                <c:pt idx="76" formatCode="#,##0.0000">
                  <c:v>8.3498000000000001</c:v>
                </c:pt>
              </c:numCache>
            </c:numRef>
          </c:val>
          <c:extLst>
            <c:ext xmlns:c16="http://schemas.microsoft.com/office/drawing/2014/chart" uri="{C3380CC4-5D6E-409C-BE32-E72D297353CC}">
              <c16:uniqueId val="{00000000-34CD-4430-9987-BA9BB470130A}"/>
            </c:ext>
          </c:extLst>
        </c:ser>
        <c:dLbls>
          <c:showLegendKey val="0"/>
          <c:showVal val="0"/>
          <c:showCatName val="0"/>
          <c:showSerName val="0"/>
          <c:showPercent val="0"/>
          <c:showBubbleSize val="0"/>
        </c:dLbls>
        <c:gapWidth val="150"/>
        <c:axId val="2004136735"/>
        <c:axId val="2004149631"/>
      </c:barChart>
      <c:lineChart>
        <c:grouping val="standard"/>
        <c:varyColors val="0"/>
        <c:ser>
          <c:idx val="0"/>
          <c:order val="0"/>
          <c:tx>
            <c:strRef>
              <c:f>'Rapor Verisi'!$AV$1</c:f>
              <c:strCache>
                <c:ptCount val="1"/>
                <c:pt idx="0">
                  <c:v>İnşaat Maliyet Endeksi</c:v>
                </c:pt>
              </c:strCache>
            </c:strRef>
          </c:tx>
          <c:spPr>
            <a:ln w="28575" cap="rnd">
              <a:solidFill>
                <a:schemeClr val="accent6"/>
              </a:solidFill>
              <a:round/>
            </a:ln>
            <a:effectLst/>
          </c:spPr>
          <c:marker>
            <c:symbol val="none"/>
          </c:marker>
          <c:cat>
            <c:numRef>
              <c:f>'Rapor Verisi'!$AU$2:$AU$78</c:f>
              <c:numCache>
                <c:formatCode>mmm\-yy</c:formatCode>
                <c:ptCount val="7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numCache>
            </c:numRef>
          </c:cat>
          <c:val>
            <c:numRef>
              <c:f>'Rapor Verisi'!$AV$2:$AV$78</c:f>
              <c:numCache>
                <c:formatCode>0.0</c:formatCode>
                <c:ptCount val="77"/>
                <c:pt idx="0">
                  <c:v>97.13</c:v>
                </c:pt>
                <c:pt idx="1">
                  <c:v>97.65</c:v>
                </c:pt>
                <c:pt idx="2">
                  <c:v>98.27</c:v>
                </c:pt>
                <c:pt idx="3">
                  <c:v>99.14</c:v>
                </c:pt>
                <c:pt idx="4">
                  <c:v>100.17</c:v>
                </c:pt>
                <c:pt idx="5">
                  <c:v>100.03</c:v>
                </c:pt>
                <c:pt idx="6">
                  <c:v>100.83</c:v>
                </c:pt>
                <c:pt idx="7">
                  <c:v>101.35</c:v>
                </c:pt>
                <c:pt idx="8">
                  <c:v>102.25</c:v>
                </c:pt>
                <c:pt idx="9">
                  <c:v>101.56</c:v>
                </c:pt>
                <c:pt idx="10">
                  <c:v>101.01</c:v>
                </c:pt>
                <c:pt idx="11">
                  <c:v>100.6</c:v>
                </c:pt>
                <c:pt idx="12">
                  <c:v>108.19</c:v>
                </c:pt>
                <c:pt idx="13">
                  <c:v>108.12</c:v>
                </c:pt>
                <c:pt idx="14">
                  <c:v>109.39</c:v>
                </c:pt>
                <c:pt idx="15">
                  <c:v>110.26</c:v>
                </c:pt>
                <c:pt idx="16">
                  <c:v>112.11</c:v>
                </c:pt>
                <c:pt idx="17">
                  <c:v>111.6</c:v>
                </c:pt>
                <c:pt idx="18">
                  <c:v>111.52</c:v>
                </c:pt>
                <c:pt idx="19">
                  <c:v>111.9</c:v>
                </c:pt>
                <c:pt idx="20">
                  <c:v>112.19</c:v>
                </c:pt>
                <c:pt idx="21">
                  <c:v>113.06</c:v>
                </c:pt>
                <c:pt idx="22">
                  <c:v>115.83</c:v>
                </c:pt>
                <c:pt idx="23">
                  <c:v>118.9</c:v>
                </c:pt>
                <c:pt idx="24">
                  <c:v>124.69</c:v>
                </c:pt>
                <c:pt idx="25">
                  <c:v>125.09</c:v>
                </c:pt>
                <c:pt idx="26">
                  <c:v>126.43</c:v>
                </c:pt>
                <c:pt idx="27">
                  <c:v>126.84</c:v>
                </c:pt>
                <c:pt idx="28">
                  <c:v>127.26</c:v>
                </c:pt>
                <c:pt idx="29">
                  <c:v>127.06</c:v>
                </c:pt>
                <c:pt idx="30">
                  <c:v>128.16</c:v>
                </c:pt>
                <c:pt idx="31">
                  <c:v>129.51</c:v>
                </c:pt>
                <c:pt idx="32">
                  <c:v>130.94</c:v>
                </c:pt>
                <c:pt idx="33">
                  <c:v>132.76</c:v>
                </c:pt>
                <c:pt idx="34">
                  <c:v>136.09</c:v>
                </c:pt>
                <c:pt idx="35">
                  <c:v>138.13999999999999</c:v>
                </c:pt>
                <c:pt idx="36">
                  <c:v>144.91999999999999</c:v>
                </c:pt>
                <c:pt idx="37">
                  <c:v>146.6</c:v>
                </c:pt>
                <c:pt idx="38">
                  <c:v>149.08000000000001</c:v>
                </c:pt>
                <c:pt idx="39">
                  <c:v>152.1</c:v>
                </c:pt>
                <c:pt idx="40">
                  <c:v>156.58000000000001</c:v>
                </c:pt>
                <c:pt idx="41">
                  <c:v>160.16999999999999</c:v>
                </c:pt>
                <c:pt idx="42">
                  <c:v>162.78</c:v>
                </c:pt>
                <c:pt idx="43">
                  <c:v>172.71</c:v>
                </c:pt>
                <c:pt idx="44">
                  <c:v>182.87</c:v>
                </c:pt>
                <c:pt idx="45">
                  <c:v>182.57</c:v>
                </c:pt>
                <c:pt idx="46">
                  <c:v>176.85</c:v>
                </c:pt>
                <c:pt idx="47">
                  <c:v>173.57</c:v>
                </c:pt>
                <c:pt idx="48">
                  <c:v>184.83</c:v>
                </c:pt>
                <c:pt idx="49">
                  <c:v>186.51</c:v>
                </c:pt>
                <c:pt idx="50">
                  <c:v>189.25</c:v>
                </c:pt>
                <c:pt idx="51">
                  <c:v>192.27</c:v>
                </c:pt>
                <c:pt idx="52">
                  <c:v>195.51</c:v>
                </c:pt>
                <c:pt idx="53">
                  <c:v>193.97</c:v>
                </c:pt>
                <c:pt idx="54">
                  <c:v>192.76</c:v>
                </c:pt>
                <c:pt idx="55">
                  <c:v>191.35</c:v>
                </c:pt>
                <c:pt idx="56">
                  <c:v>190.23</c:v>
                </c:pt>
                <c:pt idx="57">
                  <c:v>190.36</c:v>
                </c:pt>
                <c:pt idx="58">
                  <c:v>190.32</c:v>
                </c:pt>
                <c:pt idx="59">
                  <c:v>192.47</c:v>
                </c:pt>
                <c:pt idx="60">
                  <c:v>202.16</c:v>
                </c:pt>
                <c:pt idx="61">
                  <c:v>202.34</c:v>
                </c:pt>
                <c:pt idx="62">
                  <c:v>202.34</c:v>
                </c:pt>
                <c:pt idx="63">
                  <c:v>204.08</c:v>
                </c:pt>
                <c:pt idx="64">
                  <c:v>206.85</c:v>
                </c:pt>
                <c:pt idx="65">
                  <c:v>208.46</c:v>
                </c:pt>
                <c:pt idx="66">
                  <c:v>210.43</c:v>
                </c:pt>
                <c:pt idx="67">
                  <c:v>216.3</c:v>
                </c:pt>
                <c:pt idx="68">
                  <c:v>220.87</c:v>
                </c:pt>
                <c:pt idx="69">
                  <c:v>227.47</c:v>
                </c:pt>
                <c:pt idx="70">
                  <c:v>234.07</c:v>
                </c:pt>
                <c:pt idx="71">
                  <c:v>240.35</c:v>
                </c:pt>
                <c:pt idx="72">
                  <c:v>258.24</c:v>
                </c:pt>
                <c:pt idx="73">
                  <c:v>258.16000000000003</c:v>
                </c:pt>
                <c:pt idx="74">
                  <c:v>267.02999999999997</c:v>
                </c:pt>
                <c:pt idx="75">
                  <c:v>276.48</c:v>
                </c:pt>
                <c:pt idx="76">
                  <c:v>288.67</c:v>
                </c:pt>
              </c:numCache>
            </c:numRef>
          </c:val>
          <c:smooth val="0"/>
          <c:extLst>
            <c:ext xmlns:c16="http://schemas.microsoft.com/office/drawing/2014/chart" uri="{C3380CC4-5D6E-409C-BE32-E72D297353CC}">
              <c16:uniqueId val="{00000001-34CD-4430-9987-BA9BB470130A}"/>
            </c:ext>
          </c:extLst>
        </c:ser>
        <c:dLbls>
          <c:showLegendKey val="0"/>
          <c:showVal val="0"/>
          <c:showCatName val="0"/>
          <c:showSerName val="0"/>
          <c:showPercent val="0"/>
          <c:showBubbleSize val="0"/>
        </c:dLbls>
        <c:marker val="1"/>
        <c:smooth val="0"/>
        <c:axId val="2212143"/>
        <c:axId val="2207983"/>
      </c:lineChart>
      <c:dateAx>
        <c:axId val="2212143"/>
        <c:scaling>
          <c:orientation val="minMax"/>
          <c:min val="42125"/>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07983"/>
        <c:crosses val="autoZero"/>
        <c:auto val="1"/>
        <c:lblOffset val="100"/>
        <c:baseTimeUnit val="months"/>
        <c:majorUnit val="1"/>
        <c:majorTimeUnit val="years"/>
      </c:dateAx>
      <c:valAx>
        <c:axId val="2207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12143"/>
        <c:crosses val="autoZero"/>
        <c:crossBetween val="between"/>
      </c:valAx>
      <c:valAx>
        <c:axId val="2004149631"/>
        <c:scaling>
          <c:orientation val="minMax"/>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04136735"/>
        <c:crosses val="max"/>
        <c:crossBetween val="between"/>
      </c:valAx>
      <c:dateAx>
        <c:axId val="2004136735"/>
        <c:scaling>
          <c:orientation val="minMax"/>
        </c:scaling>
        <c:delete val="1"/>
        <c:axPos val="b"/>
        <c:numFmt formatCode="mmm\-yy" sourceLinked="1"/>
        <c:majorTickMark val="out"/>
        <c:minorTickMark val="none"/>
        <c:tickLblPos val="nextTo"/>
        <c:crossAx val="2004149631"/>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BRÜT KİRA ÇARPANI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Sahibinden!$W$2</c:f>
              <c:strCache>
                <c:ptCount val="1"/>
                <c:pt idx="0">
                  <c:v>İSTANBUL GENEL</c:v>
                </c:pt>
              </c:strCache>
            </c:strRef>
          </c:tx>
          <c:spPr>
            <a:ln w="28575" cap="rnd">
              <a:solidFill>
                <a:srgbClr val="25B98B"/>
              </a:solidFill>
              <a:round/>
            </a:ln>
            <a:effectLst/>
          </c:spPr>
          <c:marker>
            <c:symbol val="none"/>
          </c:marker>
          <c:cat>
            <c:numRef>
              <c:f>Sahibinden!$V$3:$V$56</c:f>
              <c:numCache>
                <c:formatCode>mmm\-yy</c:formatCode>
                <c:ptCount val="5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numCache>
            </c:numRef>
          </c:cat>
          <c:val>
            <c:numRef>
              <c:f>Sahibinden!$W$3:$W$56</c:f>
              <c:numCache>
                <c:formatCode>0.0</c:formatCode>
                <c:ptCount val="54"/>
                <c:pt idx="0">
                  <c:v>16.989583333333336</c:v>
                </c:pt>
                <c:pt idx="1">
                  <c:v>16.989583333333336</c:v>
                </c:pt>
                <c:pt idx="2">
                  <c:v>16.989583333333336</c:v>
                </c:pt>
                <c:pt idx="3">
                  <c:v>16.989583333333336</c:v>
                </c:pt>
                <c:pt idx="4">
                  <c:v>17.010416666666668</c:v>
                </c:pt>
                <c:pt idx="5">
                  <c:v>17.041666666666668</c:v>
                </c:pt>
                <c:pt idx="6">
                  <c:v>17.067708333333332</c:v>
                </c:pt>
                <c:pt idx="7">
                  <c:v>17.213541666666668</c:v>
                </c:pt>
                <c:pt idx="8">
                  <c:v>17.359375</c:v>
                </c:pt>
                <c:pt idx="9">
                  <c:v>17.484375</c:v>
                </c:pt>
                <c:pt idx="10">
                  <c:v>18.788888888888888</c:v>
                </c:pt>
                <c:pt idx="11">
                  <c:v>18.711111111111112</c:v>
                </c:pt>
                <c:pt idx="12">
                  <c:v>18.927777777777777</c:v>
                </c:pt>
                <c:pt idx="13">
                  <c:v>17.739583333333332</c:v>
                </c:pt>
                <c:pt idx="14">
                  <c:v>17.755208333333336</c:v>
                </c:pt>
                <c:pt idx="15">
                  <c:v>17.828125</c:v>
                </c:pt>
                <c:pt idx="16">
                  <c:v>17.9375</c:v>
                </c:pt>
                <c:pt idx="17">
                  <c:v>18.010416666666668</c:v>
                </c:pt>
                <c:pt idx="18">
                  <c:v>18.052083333333332</c:v>
                </c:pt>
                <c:pt idx="19">
                  <c:v>18.260416666666664</c:v>
                </c:pt>
                <c:pt idx="20">
                  <c:v>18.427083333333332</c:v>
                </c:pt>
                <c:pt idx="21">
                  <c:v>18.635416666666668</c:v>
                </c:pt>
                <c:pt idx="22">
                  <c:v>19.777777777777779</c:v>
                </c:pt>
                <c:pt idx="23">
                  <c:v>19.605555555555558</c:v>
                </c:pt>
                <c:pt idx="24">
                  <c:v>19.594444444444445</c:v>
                </c:pt>
                <c:pt idx="25">
                  <c:v>19.538888888888891</c:v>
                </c:pt>
                <c:pt idx="26">
                  <c:v>18.317708333333332</c:v>
                </c:pt>
                <c:pt idx="27">
                  <c:v>18.380208333333332</c:v>
                </c:pt>
                <c:pt idx="28">
                  <c:v>18.322916666666668</c:v>
                </c:pt>
                <c:pt idx="29">
                  <c:v>18.34375</c:v>
                </c:pt>
                <c:pt idx="30">
                  <c:v>18.364583333333332</c:v>
                </c:pt>
                <c:pt idx="31">
                  <c:v>18.390625</c:v>
                </c:pt>
                <c:pt idx="32">
                  <c:v>18.598958333333336</c:v>
                </c:pt>
                <c:pt idx="33">
                  <c:v>17.725490196078432</c:v>
                </c:pt>
                <c:pt idx="34">
                  <c:v>17.852941176470587</c:v>
                </c:pt>
                <c:pt idx="35">
                  <c:v>17.970588235294116</c:v>
                </c:pt>
                <c:pt idx="36">
                  <c:v>18.166666666666664</c:v>
                </c:pt>
                <c:pt idx="37">
                  <c:v>17.560185185185183</c:v>
                </c:pt>
                <c:pt idx="38">
                  <c:v>17.666666666666668</c:v>
                </c:pt>
                <c:pt idx="39">
                  <c:v>16.995614035087719</c:v>
                </c:pt>
                <c:pt idx="40">
                  <c:v>16.145833333333332</c:v>
                </c:pt>
                <c:pt idx="41">
                  <c:v>16.533333333333331</c:v>
                </c:pt>
                <c:pt idx="42">
                  <c:v>17.291666666666668</c:v>
                </c:pt>
                <c:pt idx="43">
                  <c:v>16.865079365079364</c:v>
                </c:pt>
                <c:pt idx="44">
                  <c:v>17.333333333333332</c:v>
                </c:pt>
                <c:pt idx="45">
                  <c:v>17.785714285714285</c:v>
                </c:pt>
                <c:pt idx="46">
                  <c:v>18.253968253968257</c:v>
                </c:pt>
                <c:pt idx="47">
                  <c:v>18.607142857142858</c:v>
                </c:pt>
                <c:pt idx="48">
                  <c:v>18.147727272727273</c:v>
                </c:pt>
                <c:pt idx="49">
                  <c:v>17.630434782608695</c:v>
                </c:pt>
                <c:pt idx="50">
                  <c:v>17.887681159420289</c:v>
                </c:pt>
                <c:pt idx="51">
                  <c:v>17.013333333333332</c:v>
                </c:pt>
                <c:pt idx="52">
                  <c:v>16.049382716049383</c:v>
                </c:pt>
                <c:pt idx="53">
                  <c:v>15.537356321839082</c:v>
                </c:pt>
              </c:numCache>
            </c:numRef>
          </c:val>
          <c:smooth val="0"/>
          <c:extLst>
            <c:ext xmlns:c16="http://schemas.microsoft.com/office/drawing/2014/chart" uri="{C3380CC4-5D6E-409C-BE32-E72D297353CC}">
              <c16:uniqueId val="{00000000-D117-4810-BB9D-E95798D7FC11}"/>
            </c:ext>
          </c:extLst>
        </c:ser>
        <c:dLbls>
          <c:showLegendKey val="0"/>
          <c:showVal val="0"/>
          <c:showCatName val="0"/>
          <c:showSerName val="0"/>
          <c:showPercent val="0"/>
          <c:showBubbleSize val="0"/>
        </c:dLbls>
        <c:smooth val="0"/>
        <c:axId val="371292079"/>
        <c:axId val="371285423"/>
      </c:lineChart>
      <c:dateAx>
        <c:axId val="3712920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71285423"/>
        <c:crosses val="autoZero"/>
        <c:auto val="1"/>
        <c:lblOffset val="100"/>
        <c:baseTimeUnit val="months"/>
        <c:majorUnit val="4"/>
        <c:majorTimeUnit val="months"/>
      </c:dateAx>
      <c:valAx>
        <c:axId val="371285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71292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KONUT TOPLAM GETİRİ ENDEKSİ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Sahibinden!$BK$2</c:f>
              <c:strCache>
                <c:ptCount val="1"/>
                <c:pt idx="0">
                  <c:v>İstanbul Konut Toplam Getiri Endeksi</c:v>
                </c:pt>
              </c:strCache>
            </c:strRef>
          </c:tx>
          <c:spPr>
            <a:ln w="28575" cap="rnd">
              <a:solidFill>
                <a:srgbClr val="25B98B"/>
              </a:solidFill>
              <a:round/>
            </a:ln>
            <a:effectLst/>
          </c:spPr>
          <c:marker>
            <c:symbol val="none"/>
          </c:marker>
          <c:cat>
            <c:numRef>
              <c:f>Sahibinden!$BJ$3:$BJ$55</c:f>
              <c:numCache>
                <c:formatCode>mmm\-yy</c:formatCode>
                <c:ptCount val="5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numCache>
            </c:numRef>
          </c:cat>
          <c:val>
            <c:numRef>
              <c:f>Sahibinden!$BK$3:$BK$55</c:f>
              <c:numCache>
                <c:formatCode>0.0</c:formatCode>
                <c:ptCount val="53"/>
                <c:pt idx="0">
                  <c:v>100</c:v>
                </c:pt>
                <c:pt idx="1">
                  <c:v>100.4904966278357</c:v>
                </c:pt>
                <c:pt idx="2">
                  <c:v>100.98339912509057</c:v>
                </c:pt>
                <c:pt idx="3">
                  <c:v>101.478719292473</c:v>
                </c:pt>
                <c:pt idx="4">
                  <c:v>102.10029679876375</c:v>
                </c:pt>
                <c:pt idx="5">
                  <c:v>102.78713419063233</c:v>
                </c:pt>
                <c:pt idx="6">
                  <c:v>103.44606466729505</c:v>
                </c:pt>
                <c:pt idx="7">
                  <c:v>104.83074715260823</c:v>
                </c:pt>
                <c:pt idx="8">
                  <c:v>106.22211242136203</c:v>
                </c:pt>
                <c:pt idx="9">
                  <c:v>107.49325972954867</c:v>
                </c:pt>
                <c:pt idx="10">
                  <c:v>108.77053450300498</c:v>
                </c:pt>
                <c:pt idx="11">
                  <c:v>108.80470142945819</c:v>
                </c:pt>
                <c:pt idx="12">
                  <c:v>110.54364784629915</c:v>
                </c:pt>
                <c:pt idx="13">
                  <c:v>111.03049081862194</c:v>
                </c:pt>
                <c:pt idx="14">
                  <c:v>111.64940331849091</c:v>
                </c:pt>
                <c:pt idx="15">
                  <c:v>112.6298010301756</c:v>
                </c:pt>
                <c:pt idx="16">
                  <c:v>113.84403251274797</c:v>
                </c:pt>
                <c:pt idx="17">
                  <c:v>114.83356400611467</c:v>
                </c:pt>
                <c:pt idx="18">
                  <c:v>115.62933170770128</c:v>
                </c:pt>
                <c:pt idx="19">
                  <c:v>117.49145955266101</c:v>
                </c:pt>
                <c:pt idx="20">
                  <c:v>119.09516387023565</c:v>
                </c:pt>
                <c:pt idx="21">
                  <c:v>120.97419906533334</c:v>
                </c:pt>
                <c:pt idx="22">
                  <c:v>120.87533165680445</c:v>
                </c:pt>
                <c:pt idx="23">
                  <c:v>120.33654566708766</c:v>
                </c:pt>
                <c:pt idx="24">
                  <c:v>120.78012703680798</c:v>
                </c:pt>
                <c:pt idx="25">
                  <c:v>120.95280974332488</c:v>
                </c:pt>
                <c:pt idx="26">
                  <c:v>121.50306420903236</c:v>
                </c:pt>
                <c:pt idx="27">
                  <c:v>122.46851068612376</c:v>
                </c:pt>
                <c:pt idx="28">
                  <c:v>122.64376414607331</c:v>
                </c:pt>
                <c:pt idx="29">
                  <c:v>123.34036638102562</c:v>
                </c:pt>
                <c:pt idx="30">
                  <c:v>124.04013031956391</c:v>
                </c:pt>
                <c:pt idx="31">
                  <c:v>124.77808619734718</c:v>
                </c:pt>
                <c:pt idx="32">
                  <c:v>126.75067467382831</c:v>
                </c:pt>
                <c:pt idx="33">
                  <c:v>128.94382126881402</c:v>
                </c:pt>
                <c:pt idx="34">
                  <c:v>130.47284102789192</c:v>
                </c:pt>
                <c:pt idx="35">
                  <c:v>131.937658648199</c:v>
                </c:pt>
                <c:pt idx="36">
                  <c:v>133.98245892049613</c:v>
                </c:pt>
                <c:pt idx="37">
                  <c:v>137.7635818052334</c:v>
                </c:pt>
                <c:pt idx="38">
                  <c:v>139.24878106836155</c:v>
                </c:pt>
                <c:pt idx="39">
                  <c:v>142.08450475770587</c:v>
                </c:pt>
                <c:pt idx="40">
                  <c:v>142.81784413710048</c:v>
                </c:pt>
                <c:pt idx="41">
                  <c:v>146.96532040111418</c:v>
                </c:pt>
                <c:pt idx="42">
                  <c:v>154.41443587466122</c:v>
                </c:pt>
                <c:pt idx="43">
                  <c:v>158.89825463203658</c:v>
                </c:pt>
                <c:pt idx="44">
                  <c:v>164.07395185361446</c:v>
                </c:pt>
                <c:pt idx="45">
                  <c:v>169.12485515175456</c:v>
                </c:pt>
                <c:pt idx="46">
                  <c:v>174.34958697726751</c:v>
                </c:pt>
                <c:pt idx="47">
                  <c:v>178.50370874648428</c:v>
                </c:pt>
                <c:pt idx="48">
                  <c:v>183.20638578575407</c:v>
                </c:pt>
                <c:pt idx="49">
                  <c:v>186.94032004379869</c:v>
                </c:pt>
                <c:pt idx="50">
                  <c:v>190.53887250362749</c:v>
                </c:pt>
                <c:pt idx="51">
                  <c:v>197.9173625605124</c:v>
                </c:pt>
                <c:pt idx="52">
                  <c:v>202.6675940264044</c:v>
                </c:pt>
              </c:numCache>
            </c:numRef>
          </c:val>
          <c:smooth val="0"/>
          <c:extLst>
            <c:ext xmlns:c16="http://schemas.microsoft.com/office/drawing/2014/chart" uri="{C3380CC4-5D6E-409C-BE32-E72D297353CC}">
              <c16:uniqueId val="{00000000-4F29-4C8F-8806-80A64011A51D}"/>
            </c:ext>
          </c:extLst>
        </c:ser>
        <c:ser>
          <c:idx val="1"/>
          <c:order val="1"/>
          <c:tx>
            <c:strRef>
              <c:f>Sahibinden!$BL$2</c:f>
              <c:strCache>
                <c:ptCount val="1"/>
                <c:pt idx="0">
                  <c:v>İstanbul Konut Fiyat Endeksi</c:v>
                </c:pt>
              </c:strCache>
            </c:strRef>
          </c:tx>
          <c:spPr>
            <a:ln w="28575" cap="rnd">
              <a:solidFill>
                <a:schemeClr val="accent6"/>
              </a:solidFill>
              <a:round/>
            </a:ln>
            <a:effectLst/>
          </c:spPr>
          <c:marker>
            <c:symbol val="none"/>
          </c:marker>
          <c:cat>
            <c:numRef>
              <c:f>Sahibinden!$BJ$3:$BJ$55</c:f>
              <c:numCache>
                <c:formatCode>mmm\-yy</c:formatCode>
                <c:ptCount val="5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numCache>
            </c:numRef>
          </c:cat>
          <c:val>
            <c:numRef>
              <c:f>Sahibinden!$BL$3:$BL$55</c:f>
              <c:numCache>
                <c:formatCode>0.0</c:formatCode>
                <c:ptCount val="53"/>
                <c:pt idx="0">
                  <c:v>100</c:v>
                </c:pt>
                <c:pt idx="1">
                  <c:v>101.12820512820512</c:v>
                </c:pt>
                <c:pt idx="2">
                  <c:v>101.94871794871794</c:v>
                </c:pt>
                <c:pt idx="3">
                  <c:v>102.35897435897436</c:v>
                </c:pt>
                <c:pt idx="4">
                  <c:v>102.97435897435898</c:v>
                </c:pt>
                <c:pt idx="5">
                  <c:v>103.07692307692308</c:v>
                </c:pt>
                <c:pt idx="6">
                  <c:v>102.97435897435898</c:v>
                </c:pt>
                <c:pt idx="7">
                  <c:v>102.76923076923077</c:v>
                </c:pt>
                <c:pt idx="8">
                  <c:v>103.07692307692308</c:v>
                </c:pt>
                <c:pt idx="9">
                  <c:v>103.38461538461539</c:v>
                </c:pt>
                <c:pt idx="10">
                  <c:v>103.28205128205128</c:v>
                </c:pt>
                <c:pt idx="11">
                  <c:v>103.69230769230769</c:v>
                </c:pt>
                <c:pt idx="12">
                  <c:v>103.58974358974359</c:v>
                </c:pt>
                <c:pt idx="13">
                  <c:v>104</c:v>
                </c:pt>
                <c:pt idx="14">
                  <c:v>103.69230769230769</c:v>
                </c:pt>
                <c:pt idx="15">
                  <c:v>104.61538461538461</c:v>
                </c:pt>
                <c:pt idx="16">
                  <c:v>105.33333333333333</c:v>
                </c:pt>
                <c:pt idx="17">
                  <c:v>105.53846153846153</c:v>
                </c:pt>
                <c:pt idx="18">
                  <c:v>105.12820512820512</c:v>
                </c:pt>
                <c:pt idx="19">
                  <c:v>104.82051282051282</c:v>
                </c:pt>
                <c:pt idx="20">
                  <c:v>104.51282051282051</c:v>
                </c:pt>
                <c:pt idx="21">
                  <c:v>105.64102564102564</c:v>
                </c:pt>
                <c:pt idx="22">
                  <c:v>105.84615384615384</c:v>
                </c:pt>
                <c:pt idx="23">
                  <c:v>104.61538461538461</c:v>
                </c:pt>
                <c:pt idx="24">
                  <c:v>102.76923076923077</c:v>
                </c:pt>
                <c:pt idx="25">
                  <c:v>102.25641025641026</c:v>
                </c:pt>
                <c:pt idx="26">
                  <c:v>102.15384615384616</c:v>
                </c:pt>
                <c:pt idx="27">
                  <c:v>102.56410256410257</c:v>
                </c:pt>
                <c:pt idx="28">
                  <c:v>102.97435897435898</c:v>
                </c:pt>
                <c:pt idx="29">
                  <c:v>103.07692307692308</c:v>
                </c:pt>
                <c:pt idx="30">
                  <c:v>102.46153846153847</c:v>
                </c:pt>
                <c:pt idx="31">
                  <c:v>104.1025641025641</c:v>
                </c:pt>
                <c:pt idx="32">
                  <c:v>104.61538461538461</c:v>
                </c:pt>
                <c:pt idx="33">
                  <c:v>105.84615384615384</c:v>
                </c:pt>
                <c:pt idx="34">
                  <c:v>107.17948717948718</c:v>
                </c:pt>
                <c:pt idx="35">
                  <c:v>108.41025641025641</c:v>
                </c:pt>
                <c:pt idx="36">
                  <c:v>110.15384615384616</c:v>
                </c:pt>
                <c:pt idx="37">
                  <c:v>112.61538461538461</c:v>
                </c:pt>
                <c:pt idx="38">
                  <c:v>114.05128205128206</c:v>
                </c:pt>
                <c:pt idx="39">
                  <c:v>116</c:v>
                </c:pt>
                <c:pt idx="40">
                  <c:v>120.61538461538461</c:v>
                </c:pt>
                <c:pt idx="41">
                  <c:v>123.8974358974359</c:v>
                </c:pt>
                <c:pt idx="42">
                  <c:v>125.53846153846153</c:v>
                </c:pt>
                <c:pt idx="43">
                  <c:v>128.30769230769232</c:v>
                </c:pt>
                <c:pt idx="44">
                  <c:v>131.48717948717947</c:v>
                </c:pt>
                <c:pt idx="45">
                  <c:v>134.76923076923077</c:v>
                </c:pt>
                <c:pt idx="46">
                  <c:v>136.92307692307693</c:v>
                </c:pt>
                <c:pt idx="47">
                  <c:v>138.66666666666666</c:v>
                </c:pt>
                <c:pt idx="48">
                  <c:v>140.7179487179487</c:v>
                </c:pt>
                <c:pt idx="49">
                  <c:v>143.89743589743591</c:v>
                </c:pt>
                <c:pt idx="50">
                  <c:v>146.97435897435901</c:v>
                </c:pt>
                <c:pt idx="51">
                  <c:v>149.02564102564105</c:v>
                </c:pt>
                <c:pt idx="52">
                  <c:v>153.12820512820514</c:v>
                </c:pt>
              </c:numCache>
            </c:numRef>
          </c:val>
          <c:smooth val="0"/>
          <c:extLst>
            <c:ext xmlns:c16="http://schemas.microsoft.com/office/drawing/2014/chart" uri="{C3380CC4-5D6E-409C-BE32-E72D297353CC}">
              <c16:uniqueId val="{00000001-4F29-4C8F-8806-80A64011A51D}"/>
            </c:ext>
          </c:extLst>
        </c:ser>
        <c:dLbls>
          <c:showLegendKey val="0"/>
          <c:showVal val="0"/>
          <c:showCatName val="0"/>
          <c:showSerName val="0"/>
          <c:showPercent val="0"/>
          <c:showBubbleSize val="0"/>
        </c:dLbls>
        <c:smooth val="0"/>
        <c:axId val="1538862480"/>
        <c:axId val="1538859984"/>
      </c:lineChart>
      <c:dateAx>
        <c:axId val="1538862480"/>
        <c:scaling>
          <c:orientation val="minMax"/>
          <c:max val="44317"/>
          <c:min val="42736"/>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38859984"/>
        <c:crosses val="autoZero"/>
        <c:auto val="1"/>
        <c:lblOffset val="100"/>
        <c:baseTimeUnit val="months"/>
        <c:majorUnit val="4"/>
        <c:majorTimeUnit val="months"/>
      </c:dateAx>
      <c:valAx>
        <c:axId val="1538859984"/>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3886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GOOGLE ARAMA SIKLIĞI: SATILIK EV</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'Google Trends'!$B$1</c:f>
              <c:strCache>
                <c:ptCount val="1"/>
                <c:pt idx="0">
                  <c:v>Satılık Ev: Türkiye</c:v>
                </c:pt>
              </c:strCache>
            </c:strRef>
          </c:tx>
          <c:spPr>
            <a:ln w="28575" cap="rnd">
              <a:solidFill>
                <a:srgbClr val="25B98B"/>
              </a:solidFill>
              <a:round/>
            </a:ln>
            <a:effectLst/>
          </c:spPr>
          <c:marker>
            <c:symbol val="none"/>
          </c:marker>
          <c:cat>
            <c:numRef>
              <c:f>'Google Trends'!$A$2:$A$28</c:f>
              <c:numCache>
                <c:formatCode>m/d/yyyy</c:formatCode>
                <c:ptCount val="27"/>
                <c:pt idx="0">
                  <c:v>44378</c:v>
                </c:pt>
                <c:pt idx="1">
                  <c:v>44379</c:v>
                </c:pt>
                <c:pt idx="2">
                  <c:v>44380</c:v>
                </c:pt>
                <c:pt idx="3">
                  <c:v>44381</c:v>
                </c:pt>
                <c:pt idx="4">
                  <c:v>44382</c:v>
                </c:pt>
                <c:pt idx="5">
                  <c:v>44383</c:v>
                </c:pt>
                <c:pt idx="6">
                  <c:v>44384</c:v>
                </c:pt>
                <c:pt idx="7">
                  <c:v>44385</c:v>
                </c:pt>
                <c:pt idx="8">
                  <c:v>44386</c:v>
                </c:pt>
                <c:pt idx="9">
                  <c:v>44387</c:v>
                </c:pt>
                <c:pt idx="10">
                  <c:v>44388</c:v>
                </c:pt>
                <c:pt idx="11">
                  <c:v>44389</c:v>
                </c:pt>
                <c:pt idx="12">
                  <c:v>44390</c:v>
                </c:pt>
                <c:pt idx="13">
                  <c:v>44391</c:v>
                </c:pt>
                <c:pt idx="14">
                  <c:v>44392</c:v>
                </c:pt>
                <c:pt idx="15">
                  <c:v>44393</c:v>
                </c:pt>
                <c:pt idx="16">
                  <c:v>44394</c:v>
                </c:pt>
                <c:pt idx="17">
                  <c:v>44395</c:v>
                </c:pt>
                <c:pt idx="18">
                  <c:v>44396</c:v>
                </c:pt>
                <c:pt idx="19">
                  <c:v>44397</c:v>
                </c:pt>
                <c:pt idx="20">
                  <c:v>44398</c:v>
                </c:pt>
                <c:pt idx="21">
                  <c:v>44399</c:v>
                </c:pt>
                <c:pt idx="22">
                  <c:v>44400</c:v>
                </c:pt>
                <c:pt idx="23">
                  <c:v>44401</c:v>
                </c:pt>
                <c:pt idx="24">
                  <c:v>44402</c:v>
                </c:pt>
                <c:pt idx="25">
                  <c:v>44403</c:v>
                </c:pt>
                <c:pt idx="26">
                  <c:v>44404</c:v>
                </c:pt>
              </c:numCache>
            </c:numRef>
          </c:cat>
          <c:val>
            <c:numRef>
              <c:f>'Google Trends'!$B$2:$B$28</c:f>
              <c:numCache>
                <c:formatCode>General</c:formatCode>
                <c:ptCount val="27"/>
                <c:pt idx="0">
                  <c:v>57</c:v>
                </c:pt>
                <c:pt idx="1">
                  <c:v>41</c:v>
                </c:pt>
                <c:pt idx="2">
                  <c:v>63</c:v>
                </c:pt>
                <c:pt idx="3">
                  <c:v>71</c:v>
                </c:pt>
                <c:pt idx="4">
                  <c:v>47</c:v>
                </c:pt>
                <c:pt idx="5">
                  <c:v>59</c:v>
                </c:pt>
                <c:pt idx="6">
                  <c:v>53</c:v>
                </c:pt>
                <c:pt idx="7">
                  <c:v>57</c:v>
                </c:pt>
                <c:pt idx="8">
                  <c:v>54</c:v>
                </c:pt>
                <c:pt idx="9">
                  <c:v>61</c:v>
                </c:pt>
                <c:pt idx="10">
                  <c:v>62</c:v>
                </c:pt>
                <c:pt idx="11">
                  <c:v>56</c:v>
                </c:pt>
                <c:pt idx="12">
                  <c:v>70</c:v>
                </c:pt>
                <c:pt idx="13">
                  <c:v>44</c:v>
                </c:pt>
                <c:pt idx="14">
                  <c:v>53</c:v>
                </c:pt>
                <c:pt idx="15">
                  <c:v>52</c:v>
                </c:pt>
                <c:pt idx="16">
                  <c:v>67</c:v>
                </c:pt>
                <c:pt idx="17">
                  <c:v>58</c:v>
                </c:pt>
                <c:pt idx="18">
                  <c:v>57</c:v>
                </c:pt>
                <c:pt idx="19">
                  <c:v>57</c:v>
                </c:pt>
                <c:pt idx="20">
                  <c:v>77</c:v>
                </c:pt>
                <c:pt idx="21">
                  <c:v>61</c:v>
                </c:pt>
                <c:pt idx="22">
                  <c:v>76</c:v>
                </c:pt>
                <c:pt idx="23">
                  <c:v>70</c:v>
                </c:pt>
                <c:pt idx="24">
                  <c:v>78</c:v>
                </c:pt>
                <c:pt idx="25">
                  <c:v>64</c:v>
                </c:pt>
                <c:pt idx="26">
                  <c:v>69</c:v>
                </c:pt>
              </c:numCache>
            </c:numRef>
          </c:val>
          <c:smooth val="0"/>
          <c:extLst>
            <c:ext xmlns:c16="http://schemas.microsoft.com/office/drawing/2014/chart" uri="{C3380CC4-5D6E-409C-BE32-E72D297353CC}">
              <c16:uniqueId val="{00000000-9174-4870-A5F1-A25ADDEC6D78}"/>
            </c:ext>
          </c:extLst>
        </c:ser>
        <c:ser>
          <c:idx val="1"/>
          <c:order val="1"/>
          <c:tx>
            <c:strRef>
              <c:f>'Google Trends'!$C$1</c:f>
              <c:strCache>
                <c:ptCount val="1"/>
                <c:pt idx="0">
                  <c:v>Satılık Ev: İstanbul</c:v>
                </c:pt>
              </c:strCache>
            </c:strRef>
          </c:tx>
          <c:spPr>
            <a:ln w="28575" cap="rnd">
              <a:solidFill>
                <a:schemeClr val="accent6"/>
              </a:solidFill>
              <a:round/>
            </a:ln>
            <a:effectLst/>
          </c:spPr>
          <c:marker>
            <c:symbol val="none"/>
          </c:marker>
          <c:cat>
            <c:numRef>
              <c:f>'Google Trends'!$A$2:$A$28</c:f>
              <c:numCache>
                <c:formatCode>m/d/yyyy</c:formatCode>
                <c:ptCount val="27"/>
                <c:pt idx="0">
                  <c:v>44378</c:v>
                </c:pt>
                <c:pt idx="1">
                  <c:v>44379</c:v>
                </c:pt>
                <c:pt idx="2">
                  <c:v>44380</c:v>
                </c:pt>
                <c:pt idx="3">
                  <c:v>44381</c:v>
                </c:pt>
                <c:pt idx="4">
                  <c:v>44382</c:v>
                </c:pt>
                <c:pt idx="5">
                  <c:v>44383</c:v>
                </c:pt>
                <c:pt idx="6">
                  <c:v>44384</c:v>
                </c:pt>
                <c:pt idx="7">
                  <c:v>44385</c:v>
                </c:pt>
                <c:pt idx="8">
                  <c:v>44386</c:v>
                </c:pt>
                <c:pt idx="9">
                  <c:v>44387</c:v>
                </c:pt>
                <c:pt idx="10">
                  <c:v>44388</c:v>
                </c:pt>
                <c:pt idx="11">
                  <c:v>44389</c:v>
                </c:pt>
                <c:pt idx="12">
                  <c:v>44390</c:v>
                </c:pt>
                <c:pt idx="13">
                  <c:v>44391</c:v>
                </c:pt>
                <c:pt idx="14">
                  <c:v>44392</c:v>
                </c:pt>
                <c:pt idx="15">
                  <c:v>44393</c:v>
                </c:pt>
                <c:pt idx="16">
                  <c:v>44394</c:v>
                </c:pt>
                <c:pt idx="17">
                  <c:v>44395</c:v>
                </c:pt>
                <c:pt idx="18">
                  <c:v>44396</c:v>
                </c:pt>
                <c:pt idx="19">
                  <c:v>44397</c:v>
                </c:pt>
                <c:pt idx="20">
                  <c:v>44398</c:v>
                </c:pt>
                <c:pt idx="21">
                  <c:v>44399</c:v>
                </c:pt>
                <c:pt idx="22">
                  <c:v>44400</c:v>
                </c:pt>
                <c:pt idx="23">
                  <c:v>44401</c:v>
                </c:pt>
                <c:pt idx="24">
                  <c:v>44402</c:v>
                </c:pt>
                <c:pt idx="25">
                  <c:v>44403</c:v>
                </c:pt>
                <c:pt idx="26">
                  <c:v>44404</c:v>
                </c:pt>
              </c:numCache>
            </c:numRef>
          </c:cat>
          <c:val>
            <c:numRef>
              <c:f>'Google Trends'!$C$2:$C$28</c:f>
              <c:numCache>
                <c:formatCode>General</c:formatCode>
                <c:ptCount val="27"/>
                <c:pt idx="0">
                  <c:v>33</c:v>
                </c:pt>
                <c:pt idx="1">
                  <c:v>37</c:v>
                </c:pt>
                <c:pt idx="2">
                  <c:v>30</c:v>
                </c:pt>
                <c:pt idx="3">
                  <c:v>54</c:v>
                </c:pt>
                <c:pt idx="4">
                  <c:v>36</c:v>
                </c:pt>
                <c:pt idx="5">
                  <c:v>49</c:v>
                </c:pt>
                <c:pt idx="6">
                  <c:v>24</c:v>
                </c:pt>
                <c:pt idx="7">
                  <c:v>27</c:v>
                </c:pt>
                <c:pt idx="8">
                  <c:v>45</c:v>
                </c:pt>
                <c:pt idx="9">
                  <c:v>30</c:v>
                </c:pt>
                <c:pt idx="10">
                  <c:v>56</c:v>
                </c:pt>
                <c:pt idx="11">
                  <c:v>31</c:v>
                </c:pt>
                <c:pt idx="12">
                  <c:v>32</c:v>
                </c:pt>
                <c:pt idx="13">
                  <c:v>40</c:v>
                </c:pt>
                <c:pt idx="14">
                  <c:v>39</c:v>
                </c:pt>
                <c:pt idx="15">
                  <c:v>28</c:v>
                </c:pt>
                <c:pt idx="16">
                  <c:v>65</c:v>
                </c:pt>
                <c:pt idx="17">
                  <c:v>60</c:v>
                </c:pt>
                <c:pt idx="18">
                  <c:v>39</c:v>
                </c:pt>
                <c:pt idx="19">
                  <c:v>41</c:v>
                </c:pt>
                <c:pt idx="20">
                  <c:v>66</c:v>
                </c:pt>
                <c:pt idx="21">
                  <c:v>56</c:v>
                </c:pt>
                <c:pt idx="22">
                  <c:v>51</c:v>
                </c:pt>
                <c:pt idx="23">
                  <c:v>39</c:v>
                </c:pt>
                <c:pt idx="24">
                  <c:v>60</c:v>
                </c:pt>
                <c:pt idx="25">
                  <c:v>49</c:v>
                </c:pt>
                <c:pt idx="26">
                  <c:v>53</c:v>
                </c:pt>
              </c:numCache>
            </c:numRef>
          </c:val>
          <c:smooth val="0"/>
          <c:extLst>
            <c:ext xmlns:c16="http://schemas.microsoft.com/office/drawing/2014/chart" uri="{C3380CC4-5D6E-409C-BE32-E72D297353CC}">
              <c16:uniqueId val="{00000001-9174-4870-A5F1-A25ADDEC6D78}"/>
            </c:ext>
          </c:extLst>
        </c:ser>
        <c:dLbls>
          <c:showLegendKey val="0"/>
          <c:showVal val="0"/>
          <c:showCatName val="0"/>
          <c:showSerName val="0"/>
          <c:showPercent val="0"/>
          <c:showBubbleSize val="0"/>
        </c:dLbls>
        <c:smooth val="0"/>
        <c:axId val="1555251055"/>
        <c:axId val="1555256047"/>
      </c:lineChart>
      <c:dateAx>
        <c:axId val="1555251055"/>
        <c:scaling>
          <c:orientation val="minMax"/>
        </c:scaling>
        <c:delete val="0"/>
        <c:axPos val="b"/>
        <c:numFmt formatCode="[$-41F]d\ m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55256047"/>
        <c:crosses val="autoZero"/>
        <c:auto val="1"/>
        <c:lblOffset val="100"/>
        <c:baseTimeUnit val="days"/>
      </c:dateAx>
      <c:valAx>
        <c:axId val="15552560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55251055"/>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GOOGLE ARAMA SIKLIĞI: KİRALIK EV</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'Google Trends'!$E$1</c:f>
              <c:strCache>
                <c:ptCount val="1"/>
                <c:pt idx="0">
                  <c:v>Kiralık Ev: Türkiye</c:v>
                </c:pt>
              </c:strCache>
            </c:strRef>
          </c:tx>
          <c:spPr>
            <a:ln w="28575" cap="rnd">
              <a:solidFill>
                <a:srgbClr val="25B98B"/>
              </a:solidFill>
              <a:round/>
            </a:ln>
            <a:effectLst/>
          </c:spPr>
          <c:marker>
            <c:symbol val="none"/>
          </c:marker>
          <c:cat>
            <c:numRef>
              <c:f>'Google Trends'!$D$2:$D$28</c:f>
              <c:numCache>
                <c:formatCode>m/d/yyyy</c:formatCode>
                <c:ptCount val="27"/>
                <c:pt idx="0">
                  <c:v>44378</c:v>
                </c:pt>
                <c:pt idx="1">
                  <c:v>44379</c:v>
                </c:pt>
                <c:pt idx="2">
                  <c:v>44380</c:v>
                </c:pt>
                <c:pt idx="3">
                  <c:v>44381</c:v>
                </c:pt>
                <c:pt idx="4">
                  <c:v>44382</c:v>
                </c:pt>
                <c:pt idx="5">
                  <c:v>44383</c:v>
                </c:pt>
                <c:pt idx="6">
                  <c:v>44384</c:v>
                </c:pt>
                <c:pt idx="7">
                  <c:v>44385</c:v>
                </c:pt>
                <c:pt idx="8">
                  <c:v>44386</c:v>
                </c:pt>
                <c:pt idx="9">
                  <c:v>44387</c:v>
                </c:pt>
                <c:pt idx="10">
                  <c:v>44388</c:v>
                </c:pt>
                <c:pt idx="11">
                  <c:v>44389</c:v>
                </c:pt>
                <c:pt idx="12">
                  <c:v>44390</c:v>
                </c:pt>
                <c:pt idx="13">
                  <c:v>44391</c:v>
                </c:pt>
                <c:pt idx="14">
                  <c:v>44392</c:v>
                </c:pt>
                <c:pt idx="15">
                  <c:v>44393</c:v>
                </c:pt>
                <c:pt idx="16">
                  <c:v>44394</c:v>
                </c:pt>
                <c:pt idx="17">
                  <c:v>44395</c:v>
                </c:pt>
                <c:pt idx="18">
                  <c:v>44396</c:v>
                </c:pt>
                <c:pt idx="19">
                  <c:v>44397</c:v>
                </c:pt>
                <c:pt idx="20">
                  <c:v>44398</c:v>
                </c:pt>
                <c:pt idx="21">
                  <c:v>44399</c:v>
                </c:pt>
                <c:pt idx="22">
                  <c:v>44400</c:v>
                </c:pt>
                <c:pt idx="23">
                  <c:v>44401</c:v>
                </c:pt>
                <c:pt idx="24">
                  <c:v>44402</c:v>
                </c:pt>
                <c:pt idx="25">
                  <c:v>44403</c:v>
                </c:pt>
                <c:pt idx="26">
                  <c:v>44404</c:v>
                </c:pt>
              </c:numCache>
            </c:numRef>
          </c:cat>
          <c:val>
            <c:numRef>
              <c:f>'Google Trends'!$E$2:$E$28</c:f>
              <c:numCache>
                <c:formatCode>General</c:formatCode>
                <c:ptCount val="27"/>
                <c:pt idx="0">
                  <c:v>70</c:v>
                </c:pt>
                <c:pt idx="1">
                  <c:v>77</c:v>
                </c:pt>
                <c:pt idx="2">
                  <c:v>79</c:v>
                </c:pt>
                <c:pt idx="3">
                  <c:v>100</c:v>
                </c:pt>
                <c:pt idx="4">
                  <c:v>65</c:v>
                </c:pt>
                <c:pt idx="5">
                  <c:v>68</c:v>
                </c:pt>
                <c:pt idx="6">
                  <c:v>76</c:v>
                </c:pt>
                <c:pt idx="7">
                  <c:v>82</c:v>
                </c:pt>
                <c:pt idx="8">
                  <c:v>86</c:v>
                </c:pt>
                <c:pt idx="9">
                  <c:v>92</c:v>
                </c:pt>
                <c:pt idx="10">
                  <c:v>86</c:v>
                </c:pt>
                <c:pt idx="11">
                  <c:v>76</c:v>
                </c:pt>
                <c:pt idx="12">
                  <c:v>80</c:v>
                </c:pt>
                <c:pt idx="13">
                  <c:v>72</c:v>
                </c:pt>
                <c:pt idx="14">
                  <c:v>74</c:v>
                </c:pt>
                <c:pt idx="15">
                  <c:v>84</c:v>
                </c:pt>
                <c:pt idx="16">
                  <c:v>100</c:v>
                </c:pt>
                <c:pt idx="17">
                  <c:v>92</c:v>
                </c:pt>
                <c:pt idx="18">
                  <c:v>75</c:v>
                </c:pt>
                <c:pt idx="19">
                  <c:v>89</c:v>
                </c:pt>
                <c:pt idx="20">
                  <c:v>90</c:v>
                </c:pt>
                <c:pt idx="21">
                  <c:v>80</c:v>
                </c:pt>
                <c:pt idx="22">
                  <c:v>70</c:v>
                </c:pt>
                <c:pt idx="23">
                  <c:v>77</c:v>
                </c:pt>
                <c:pt idx="24">
                  <c:v>86</c:v>
                </c:pt>
                <c:pt idx="25">
                  <c:v>77</c:v>
                </c:pt>
                <c:pt idx="26">
                  <c:v>83</c:v>
                </c:pt>
              </c:numCache>
            </c:numRef>
          </c:val>
          <c:smooth val="0"/>
          <c:extLst>
            <c:ext xmlns:c16="http://schemas.microsoft.com/office/drawing/2014/chart" uri="{C3380CC4-5D6E-409C-BE32-E72D297353CC}">
              <c16:uniqueId val="{00000000-8694-4FB9-AADE-B82A9D0AD800}"/>
            </c:ext>
          </c:extLst>
        </c:ser>
        <c:ser>
          <c:idx val="1"/>
          <c:order val="1"/>
          <c:tx>
            <c:strRef>
              <c:f>'Google Trends'!$F$1</c:f>
              <c:strCache>
                <c:ptCount val="1"/>
                <c:pt idx="0">
                  <c:v>Kiralık Ev: İstanbul</c:v>
                </c:pt>
              </c:strCache>
            </c:strRef>
          </c:tx>
          <c:spPr>
            <a:ln w="28575" cap="rnd">
              <a:solidFill>
                <a:schemeClr val="accent6"/>
              </a:solidFill>
              <a:round/>
            </a:ln>
            <a:effectLst/>
          </c:spPr>
          <c:marker>
            <c:symbol val="none"/>
          </c:marker>
          <c:cat>
            <c:numRef>
              <c:f>'Google Trends'!$D$2:$D$28</c:f>
              <c:numCache>
                <c:formatCode>m/d/yyyy</c:formatCode>
                <c:ptCount val="27"/>
                <c:pt idx="0">
                  <c:v>44378</c:v>
                </c:pt>
                <c:pt idx="1">
                  <c:v>44379</c:v>
                </c:pt>
                <c:pt idx="2">
                  <c:v>44380</c:v>
                </c:pt>
                <c:pt idx="3">
                  <c:v>44381</c:v>
                </c:pt>
                <c:pt idx="4">
                  <c:v>44382</c:v>
                </c:pt>
                <c:pt idx="5">
                  <c:v>44383</c:v>
                </c:pt>
                <c:pt idx="6">
                  <c:v>44384</c:v>
                </c:pt>
                <c:pt idx="7">
                  <c:v>44385</c:v>
                </c:pt>
                <c:pt idx="8">
                  <c:v>44386</c:v>
                </c:pt>
                <c:pt idx="9">
                  <c:v>44387</c:v>
                </c:pt>
                <c:pt idx="10">
                  <c:v>44388</c:v>
                </c:pt>
                <c:pt idx="11">
                  <c:v>44389</c:v>
                </c:pt>
                <c:pt idx="12">
                  <c:v>44390</c:v>
                </c:pt>
                <c:pt idx="13">
                  <c:v>44391</c:v>
                </c:pt>
                <c:pt idx="14">
                  <c:v>44392</c:v>
                </c:pt>
                <c:pt idx="15">
                  <c:v>44393</c:v>
                </c:pt>
                <c:pt idx="16">
                  <c:v>44394</c:v>
                </c:pt>
                <c:pt idx="17">
                  <c:v>44395</c:v>
                </c:pt>
                <c:pt idx="18">
                  <c:v>44396</c:v>
                </c:pt>
                <c:pt idx="19">
                  <c:v>44397</c:v>
                </c:pt>
                <c:pt idx="20">
                  <c:v>44398</c:v>
                </c:pt>
                <c:pt idx="21">
                  <c:v>44399</c:v>
                </c:pt>
                <c:pt idx="22">
                  <c:v>44400</c:v>
                </c:pt>
                <c:pt idx="23">
                  <c:v>44401</c:v>
                </c:pt>
                <c:pt idx="24">
                  <c:v>44402</c:v>
                </c:pt>
                <c:pt idx="25">
                  <c:v>44403</c:v>
                </c:pt>
                <c:pt idx="26">
                  <c:v>44404</c:v>
                </c:pt>
              </c:numCache>
            </c:numRef>
          </c:cat>
          <c:val>
            <c:numRef>
              <c:f>'Google Trends'!$F$2:$F$28</c:f>
              <c:numCache>
                <c:formatCode>General</c:formatCode>
                <c:ptCount val="27"/>
                <c:pt idx="0">
                  <c:v>74</c:v>
                </c:pt>
                <c:pt idx="1">
                  <c:v>47</c:v>
                </c:pt>
                <c:pt idx="2">
                  <c:v>53</c:v>
                </c:pt>
                <c:pt idx="3">
                  <c:v>86</c:v>
                </c:pt>
                <c:pt idx="4">
                  <c:v>55</c:v>
                </c:pt>
                <c:pt idx="5">
                  <c:v>59</c:v>
                </c:pt>
                <c:pt idx="6">
                  <c:v>53</c:v>
                </c:pt>
                <c:pt idx="7">
                  <c:v>55</c:v>
                </c:pt>
                <c:pt idx="8">
                  <c:v>65</c:v>
                </c:pt>
                <c:pt idx="9">
                  <c:v>59</c:v>
                </c:pt>
                <c:pt idx="10">
                  <c:v>60</c:v>
                </c:pt>
                <c:pt idx="11">
                  <c:v>50</c:v>
                </c:pt>
                <c:pt idx="12">
                  <c:v>67</c:v>
                </c:pt>
                <c:pt idx="13">
                  <c:v>50</c:v>
                </c:pt>
                <c:pt idx="14">
                  <c:v>58</c:v>
                </c:pt>
                <c:pt idx="15">
                  <c:v>81</c:v>
                </c:pt>
                <c:pt idx="16">
                  <c:v>96</c:v>
                </c:pt>
                <c:pt idx="17">
                  <c:v>96</c:v>
                </c:pt>
                <c:pt idx="18">
                  <c:v>100</c:v>
                </c:pt>
                <c:pt idx="19">
                  <c:v>57</c:v>
                </c:pt>
                <c:pt idx="20">
                  <c:v>66</c:v>
                </c:pt>
                <c:pt idx="21">
                  <c:v>59</c:v>
                </c:pt>
                <c:pt idx="22">
                  <c:v>37</c:v>
                </c:pt>
                <c:pt idx="23">
                  <c:v>74</c:v>
                </c:pt>
                <c:pt idx="24">
                  <c:v>50</c:v>
                </c:pt>
                <c:pt idx="25">
                  <c:v>79</c:v>
                </c:pt>
                <c:pt idx="26">
                  <c:v>70</c:v>
                </c:pt>
              </c:numCache>
            </c:numRef>
          </c:val>
          <c:smooth val="0"/>
          <c:extLst>
            <c:ext xmlns:c16="http://schemas.microsoft.com/office/drawing/2014/chart" uri="{C3380CC4-5D6E-409C-BE32-E72D297353CC}">
              <c16:uniqueId val="{00000001-8694-4FB9-AADE-B82A9D0AD800}"/>
            </c:ext>
          </c:extLst>
        </c:ser>
        <c:dLbls>
          <c:showLegendKey val="0"/>
          <c:showVal val="0"/>
          <c:showCatName val="0"/>
          <c:showSerName val="0"/>
          <c:showPercent val="0"/>
          <c:showBubbleSize val="0"/>
        </c:dLbls>
        <c:smooth val="0"/>
        <c:axId val="1555251055"/>
        <c:axId val="1555256047"/>
      </c:lineChart>
      <c:dateAx>
        <c:axId val="1555251055"/>
        <c:scaling>
          <c:orientation val="minMax"/>
        </c:scaling>
        <c:delete val="0"/>
        <c:axPos val="b"/>
        <c:numFmt formatCode="[$-41F]d\ m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55256047"/>
        <c:crosses val="autoZero"/>
        <c:auto val="1"/>
        <c:lblOffset val="100"/>
        <c:baseTimeUnit val="days"/>
      </c:dateAx>
      <c:valAx>
        <c:axId val="15552560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55251055"/>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NOMİNAL &amp; REEL GETİRİ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Verisi'!$BO$1</c:f>
              <c:strCache>
                <c:ptCount val="1"/>
                <c:pt idx="0">
                  <c:v>Toplam Getiri</c:v>
                </c:pt>
              </c:strCache>
            </c:strRef>
          </c:tx>
          <c:spPr>
            <a:ln w="28575" cap="rnd">
              <a:solidFill>
                <a:srgbClr val="0070C0"/>
              </a:solidFill>
              <a:round/>
            </a:ln>
            <a:effectLst/>
          </c:spPr>
          <c:marker>
            <c:symbol val="none"/>
          </c:marker>
          <c:cat>
            <c:numRef>
              <c:f>'Rapor Verisi'!$BN$2:$BN$126</c:f>
              <c:numCache>
                <c:formatCode>mmm\-yy</c:formatCode>
                <c:ptCount val="12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numCache>
            </c:numRef>
          </c:cat>
          <c:val>
            <c:numRef>
              <c:f>'Rapor Verisi'!$BO$2:$BO$126</c:f>
              <c:numCache>
                <c:formatCode>0.00%</c:formatCode>
                <c:ptCount val="125"/>
                <c:pt idx="0">
                  <c:v>0.14868682513480552</c:v>
                </c:pt>
                <c:pt idx="1">
                  <c:v>0.15351801058897074</c:v>
                </c:pt>
                <c:pt idx="2">
                  <c:v>0.15255240716869545</c:v>
                </c:pt>
                <c:pt idx="3">
                  <c:v>0.15137255729261173</c:v>
                </c:pt>
                <c:pt idx="4">
                  <c:v>0.15603271062559423</c:v>
                </c:pt>
                <c:pt idx="5">
                  <c:v>0.15864144122423549</c:v>
                </c:pt>
                <c:pt idx="6">
                  <c:v>0.15504498508385606</c:v>
                </c:pt>
                <c:pt idx="7">
                  <c:v>0.15184612532438152</c:v>
                </c:pt>
                <c:pt idx="8">
                  <c:v>0.16143348843630045</c:v>
                </c:pt>
                <c:pt idx="9">
                  <c:v>0.16044847352303004</c:v>
                </c:pt>
                <c:pt idx="10">
                  <c:v>0.15453572291016568</c:v>
                </c:pt>
                <c:pt idx="11">
                  <c:v>0.15074461350098489</c:v>
                </c:pt>
                <c:pt idx="12">
                  <c:v>0.15544751879591426</c:v>
                </c:pt>
                <c:pt idx="13">
                  <c:v>0.1694347925465168</c:v>
                </c:pt>
                <c:pt idx="14">
                  <c:v>0.17085959858364261</c:v>
                </c:pt>
                <c:pt idx="15">
                  <c:v>0.17206542510663617</c:v>
                </c:pt>
                <c:pt idx="16">
                  <c:v>0.16591986561734698</c:v>
                </c:pt>
                <c:pt idx="17">
                  <c:v>0.17821770281244417</c:v>
                </c:pt>
                <c:pt idx="18">
                  <c:v>0.18273675830666219</c:v>
                </c:pt>
                <c:pt idx="19">
                  <c:v>0.19717333171345652</c:v>
                </c:pt>
                <c:pt idx="20">
                  <c:v>0.18220174752367227</c:v>
                </c:pt>
                <c:pt idx="21">
                  <c:v>0.17627077009564002</c:v>
                </c:pt>
                <c:pt idx="22">
                  <c:v>0.18084680794038818</c:v>
                </c:pt>
                <c:pt idx="23">
                  <c:v>0.17731757803113854</c:v>
                </c:pt>
                <c:pt idx="24">
                  <c:v>0.18337626744054761</c:v>
                </c:pt>
                <c:pt idx="25">
                  <c:v>0.18019005615343614</c:v>
                </c:pt>
                <c:pt idx="26">
                  <c:v>0.19457381696317014</c:v>
                </c:pt>
                <c:pt idx="27">
                  <c:v>0.20401322863682028</c:v>
                </c:pt>
                <c:pt idx="28">
                  <c:v>0.21430659528087945</c:v>
                </c:pt>
                <c:pt idx="29">
                  <c:v>0.2190965172255431</c:v>
                </c:pt>
                <c:pt idx="30">
                  <c:v>0.22240898336155512</c:v>
                </c:pt>
                <c:pt idx="31">
                  <c:v>0.22021868259972269</c:v>
                </c:pt>
                <c:pt idx="32">
                  <c:v>0.22985848610350945</c:v>
                </c:pt>
                <c:pt idx="33">
                  <c:v>0.23979023354669091</c:v>
                </c:pt>
                <c:pt idx="34">
                  <c:v>0.25771915600318718</c:v>
                </c:pt>
                <c:pt idx="35">
                  <c:v>0.26041103434698476</c:v>
                </c:pt>
                <c:pt idx="36">
                  <c:v>0.25543086556888972</c:v>
                </c:pt>
                <c:pt idx="37">
                  <c:v>0.24700798025080981</c:v>
                </c:pt>
                <c:pt idx="38">
                  <c:v>0.23862394166790996</c:v>
                </c:pt>
                <c:pt idx="39">
                  <c:v>0.24471967738350681</c:v>
                </c:pt>
                <c:pt idx="40">
                  <c:v>0.24601842984229164</c:v>
                </c:pt>
                <c:pt idx="41">
                  <c:v>0.24506855104697439</c:v>
                </c:pt>
                <c:pt idx="42">
                  <c:v>0.26014689571830496</c:v>
                </c:pt>
                <c:pt idx="43">
                  <c:v>0.27457140566493821</c:v>
                </c:pt>
                <c:pt idx="44">
                  <c:v>0.27692737996865036</c:v>
                </c:pt>
                <c:pt idx="45">
                  <c:v>0.27955270590063591</c:v>
                </c:pt>
                <c:pt idx="46">
                  <c:v>0.27636385719510659</c:v>
                </c:pt>
                <c:pt idx="47">
                  <c:v>0.28644873853550556</c:v>
                </c:pt>
                <c:pt idx="48">
                  <c:v>0.3033861725948605</c:v>
                </c:pt>
                <c:pt idx="49">
                  <c:v>0.315270119275259</c:v>
                </c:pt>
                <c:pt idx="50">
                  <c:v>0.31961476253127397</c:v>
                </c:pt>
                <c:pt idx="51">
                  <c:v>0.31456953402078841</c:v>
                </c:pt>
                <c:pt idx="52">
                  <c:v>0.3237287339387333</c:v>
                </c:pt>
                <c:pt idx="53">
                  <c:v>0.32941186166044051</c:v>
                </c:pt>
                <c:pt idx="54">
                  <c:v>0.31686094152226779</c:v>
                </c:pt>
                <c:pt idx="55">
                  <c:v>0.29522384310411753</c:v>
                </c:pt>
                <c:pt idx="56">
                  <c:v>0.29261924728065786</c:v>
                </c:pt>
                <c:pt idx="57">
                  <c:v>0.29495135678820184</c:v>
                </c:pt>
                <c:pt idx="58">
                  <c:v>0.29328709522622987</c:v>
                </c:pt>
                <c:pt idx="59">
                  <c:v>0.28631147819024177</c:v>
                </c:pt>
                <c:pt idx="60">
                  <c:v>0.27829377022556268</c:v>
                </c:pt>
                <c:pt idx="61">
                  <c:v>0.26348687642109581</c:v>
                </c:pt>
                <c:pt idx="62">
                  <c:v>0.25546133733649729</c:v>
                </c:pt>
                <c:pt idx="63">
                  <c:v>0.24727696318066672</c:v>
                </c:pt>
                <c:pt idx="64">
                  <c:v>0.23416982509264947</c:v>
                </c:pt>
                <c:pt idx="65">
                  <c:v>0.22081330212236383</c:v>
                </c:pt>
                <c:pt idx="66">
                  <c:v>0.21389982909867639</c:v>
                </c:pt>
                <c:pt idx="67">
                  <c:v>0.22280670203611952</c:v>
                </c:pt>
                <c:pt idx="68">
                  <c:v>0.21391353727791629</c:v>
                </c:pt>
                <c:pt idx="69">
                  <c:v>0.19865364007255296</c:v>
                </c:pt>
                <c:pt idx="70">
                  <c:v>0.18240801846248564</c:v>
                </c:pt>
                <c:pt idx="71">
                  <c:v>0.18144272437549527</c:v>
                </c:pt>
                <c:pt idx="72">
                  <c:v>0.1708329250329956</c:v>
                </c:pt>
                <c:pt idx="73">
                  <c:v>0.17002994565629309</c:v>
                </c:pt>
                <c:pt idx="74">
                  <c:v>0.16464518585101251</c:v>
                </c:pt>
                <c:pt idx="75">
                  <c:v>0.15274878320644175</c:v>
                </c:pt>
                <c:pt idx="76">
                  <c:v>0.14721632436583854</c:v>
                </c:pt>
                <c:pt idx="77">
                  <c:v>0.13998238642349825</c:v>
                </c:pt>
                <c:pt idx="78">
                  <c:v>0.13177683784545469</c:v>
                </c:pt>
                <c:pt idx="79">
                  <c:v>0.1147143809616127</c:v>
                </c:pt>
                <c:pt idx="80">
                  <c:v>0.11008468703492746</c:v>
                </c:pt>
                <c:pt idx="81">
                  <c:v>0.10872198657097543</c:v>
                </c:pt>
                <c:pt idx="82">
                  <c:v>0.10305046126541531</c:v>
                </c:pt>
                <c:pt idx="83">
                  <c:v>9.5015794498106682E-2</c:v>
                </c:pt>
                <c:pt idx="84">
                  <c:v>8.6201822629314986E-2</c:v>
                </c:pt>
                <c:pt idx="85">
                  <c:v>7.8275701639306999E-2</c:v>
                </c:pt>
                <c:pt idx="86">
                  <c:v>6.6649935308461916E-2</c:v>
                </c:pt>
                <c:pt idx="87">
                  <c:v>7.1569410493042107E-2</c:v>
                </c:pt>
                <c:pt idx="88">
                  <c:v>7.2685547451437169E-2</c:v>
                </c:pt>
                <c:pt idx="89">
                  <c:v>7.394589715695557E-2</c:v>
                </c:pt>
                <c:pt idx="90">
                  <c:v>7.1153950871817265E-2</c:v>
                </c:pt>
                <c:pt idx="91">
                  <c:v>7.0557849071053585E-2</c:v>
                </c:pt>
                <c:pt idx="92">
                  <c:v>6.4414237746752465E-2</c:v>
                </c:pt>
                <c:pt idx="93">
                  <c:v>7.2089480520948768E-2</c:v>
                </c:pt>
                <c:pt idx="94">
                  <c:v>7.4929829834832137E-2</c:v>
                </c:pt>
                <c:pt idx="95">
                  <c:v>5.8920760570376624E-2</c:v>
                </c:pt>
                <c:pt idx="96">
                  <c:v>4.2204463047197861E-2</c:v>
                </c:pt>
                <c:pt idx="97">
                  <c:v>3.3290266861149387E-2</c:v>
                </c:pt>
                <c:pt idx="98">
                  <c:v>3.5258640391448284E-2</c:v>
                </c:pt>
                <c:pt idx="99">
                  <c:v>3.0753512725533103E-2</c:v>
                </c:pt>
                <c:pt idx="100">
                  <c:v>2.8119058755539748E-2</c:v>
                </c:pt>
                <c:pt idx="101">
                  <c:v>2.7394161928828775E-2</c:v>
                </c:pt>
                <c:pt idx="102">
                  <c:v>2.5580319951119833E-2</c:v>
                </c:pt>
                <c:pt idx="103">
                  <c:v>4.4235874622024385E-2</c:v>
                </c:pt>
                <c:pt idx="104">
                  <c:v>5.208820838803585E-2</c:v>
                </c:pt>
                <c:pt idx="105">
                  <c:v>5.2952837181353178E-2</c:v>
                </c:pt>
                <c:pt idx="106">
                  <c:v>6.3730022861453628E-2</c:v>
                </c:pt>
                <c:pt idx="107">
                  <c:v>8.7724197245261537E-2</c:v>
                </c:pt>
                <c:pt idx="108">
                  <c:v>0.12367866602106904</c:v>
                </c:pt>
                <c:pt idx="109">
                  <c:v>0.15345864347048685</c:v>
                </c:pt>
                <c:pt idx="110">
                  <c:v>0.16903887466182585</c:v>
                </c:pt>
                <c:pt idx="111">
                  <c:v>0.18353527820946675</c:v>
                </c:pt>
                <c:pt idx="112">
                  <c:v>0.22394313673134139</c:v>
                </c:pt>
                <c:pt idx="113">
                  <c:v>0.25482855366950419</c:v>
                </c:pt>
                <c:pt idx="114">
                  <c:v>0.27825036125548458</c:v>
                </c:pt>
                <c:pt idx="115">
                  <c:v>0.2853985814864784</c:v>
                </c:pt>
                <c:pt idx="116">
                  <c:v>0.30915692558724495</c:v>
                </c:pt>
                <c:pt idx="117">
                  <c:v>0.32496314861515674</c:v>
                </c:pt>
                <c:pt idx="118">
                  <c:v>0.32977219468768865</c:v>
                </c:pt>
                <c:pt idx="119">
                  <c:v>0.32820000000000005</c:v>
                </c:pt>
                <c:pt idx="120">
                  <c:v>0.32600000000000001</c:v>
                </c:pt>
                <c:pt idx="121">
                  <c:v>0.33540000000000003</c:v>
                </c:pt>
                <c:pt idx="122">
                  <c:v>0.34460000000000002</c:v>
                </c:pt>
                <c:pt idx="123">
                  <c:v>0.34439999999999998</c:v>
                </c:pt>
                <c:pt idx="124">
                  <c:v>0.33189999999999997</c:v>
                </c:pt>
              </c:numCache>
            </c:numRef>
          </c:val>
          <c:smooth val="0"/>
          <c:extLst>
            <c:ext xmlns:c16="http://schemas.microsoft.com/office/drawing/2014/chart" uri="{C3380CC4-5D6E-409C-BE32-E72D297353CC}">
              <c16:uniqueId val="{00000000-D2A3-45E8-85C5-D34BCDD76AC7}"/>
            </c:ext>
          </c:extLst>
        </c:ser>
        <c:ser>
          <c:idx val="1"/>
          <c:order val="1"/>
          <c:tx>
            <c:strRef>
              <c:f>'Rapor Verisi'!$BP$1</c:f>
              <c:strCache>
                <c:ptCount val="1"/>
                <c:pt idx="0">
                  <c:v>TÜFE</c:v>
                </c:pt>
              </c:strCache>
            </c:strRef>
          </c:tx>
          <c:spPr>
            <a:ln w="28575" cap="rnd">
              <a:solidFill>
                <a:schemeClr val="accent6"/>
              </a:solidFill>
              <a:round/>
            </a:ln>
            <a:effectLst/>
          </c:spPr>
          <c:marker>
            <c:symbol val="none"/>
          </c:marker>
          <c:cat>
            <c:numRef>
              <c:f>'Rapor Verisi'!$BN$2:$BN$126</c:f>
              <c:numCache>
                <c:formatCode>mmm\-yy</c:formatCode>
                <c:ptCount val="12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numCache>
            </c:numRef>
          </c:cat>
          <c:val>
            <c:numRef>
              <c:f>'Rapor Verisi'!$BP$2:$BP$126</c:f>
              <c:numCache>
                <c:formatCode>0.00%</c:formatCode>
                <c:ptCount val="125"/>
                <c:pt idx="0">
                  <c:v>4.9003274544723398E-2</c:v>
                </c:pt>
                <c:pt idx="1">
                  <c:v>4.1565207542895992E-2</c:v>
                </c:pt>
                <c:pt idx="2">
                  <c:v>3.9860376083774261E-2</c:v>
                </c:pt>
                <c:pt idx="3">
                  <c:v>4.2646071188717286E-2</c:v>
                </c:pt>
                <c:pt idx="4">
                  <c:v>7.1725454953942988E-2</c:v>
                </c:pt>
                <c:pt idx="5">
                  <c:v>6.2358788974243226E-2</c:v>
                </c:pt>
                <c:pt idx="6">
                  <c:v>6.3113684091038111E-2</c:v>
                </c:pt>
                <c:pt idx="7">
                  <c:v>6.6534765404183044E-2</c:v>
                </c:pt>
                <c:pt idx="8">
                  <c:v>6.1540179817948348E-2</c:v>
                </c:pt>
                <c:pt idx="9">
                  <c:v>7.6556073485056261E-2</c:v>
                </c:pt>
                <c:pt idx="10">
                  <c:v>9.4846491228070082E-2</c:v>
                </c:pt>
                <c:pt idx="11">
                  <c:v>0.10448171569975255</c:v>
                </c:pt>
                <c:pt idx="12">
                  <c:v>0.10613362541073382</c:v>
                </c:pt>
                <c:pt idx="13">
                  <c:v>0.10433317022780404</c:v>
                </c:pt>
                <c:pt idx="14">
                  <c:v>0.10427720628045491</c:v>
                </c:pt>
                <c:pt idx="15">
                  <c:v>0.11137949543746645</c:v>
                </c:pt>
                <c:pt idx="16">
                  <c:v>8.2804884440018919E-2</c:v>
                </c:pt>
                <c:pt idx="17">
                  <c:v>8.8685665674181083E-2</c:v>
                </c:pt>
                <c:pt idx="18">
                  <c:v>9.0651860552025995E-2</c:v>
                </c:pt>
                <c:pt idx="19">
                  <c:v>8.8832352785286589E-2</c:v>
                </c:pt>
                <c:pt idx="20">
                  <c:v>9.1851228365511114E-2</c:v>
                </c:pt>
                <c:pt idx="21">
                  <c:v>7.7988895114869353E-2</c:v>
                </c:pt>
                <c:pt idx="22">
                  <c:v>6.3695543314972458E-2</c:v>
                </c:pt>
                <c:pt idx="23">
                  <c:v>6.1638038337067443E-2</c:v>
                </c:pt>
                <c:pt idx="24">
                  <c:v>7.3076542231904254E-2</c:v>
                </c:pt>
                <c:pt idx="25">
                  <c:v>7.0254037022449686E-2</c:v>
                </c:pt>
                <c:pt idx="26">
                  <c:v>7.2906452245538364E-2</c:v>
                </c:pt>
                <c:pt idx="27">
                  <c:v>6.1337841101183233E-2</c:v>
                </c:pt>
                <c:pt idx="28">
                  <c:v>6.5146895116402787E-2</c:v>
                </c:pt>
                <c:pt idx="29">
                  <c:v>8.2975190466888116E-2</c:v>
                </c:pt>
                <c:pt idx="30">
                  <c:v>8.8844289979930519E-2</c:v>
                </c:pt>
                <c:pt idx="31">
                  <c:v>8.1682324879521012E-2</c:v>
                </c:pt>
                <c:pt idx="32">
                  <c:v>7.8824379667549918E-2</c:v>
                </c:pt>
                <c:pt idx="33">
                  <c:v>7.7119364899347856E-2</c:v>
                </c:pt>
                <c:pt idx="34">
                  <c:v>7.3156953205912909E-2</c:v>
                </c:pt>
                <c:pt idx="35">
                  <c:v>7.4004595976175966E-2</c:v>
                </c:pt>
                <c:pt idx="36">
                  <c:v>7.751222663098635E-2</c:v>
                </c:pt>
                <c:pt idx="37">
                  <c:v>7.8890473342840092E-2</c:v>
                </c:pt>
                <c:pt idx="38">
                  <c:v>8.3855047296988505E-2</c:v>
                </c:pt>
                <c:pt idx="39">
                  <c:v>9.3833902161547231E-2</c:v>
                </c:pt>
                <c:pt idx="40">
                  <c:v>9.6560185395555956E-2</c:v>
                </c:pt>
                <c:pt idx="41">
                  <c:v>9.1634723788049571E-2</c:v>
                </c:pt>
                <c:pt idx="42">
                  <c:v>9.3193670203200824E-2</c:v>
                </c:pt>
                <c:pt idx="43">
                  <c:v>9.5360244813464723E-2</c:v>
                </c:pt>
                <c:pt idx="44">
                  <c:v>8.8562368808896494E-2</c:v>
                </c:pt>
                <c:pt idx="45">
                  <c:v>8.9628849697288793E-2</c:v>
                </c:pt>
                <c:pt idx="46">
                  <c:v>9.1507281979294544E-2</c:v>
                </c:pt>
                <c:pt idx="47">
                  <c:v>8.1699489105279285E-2</c:v>
                </c:pt>
                <c:pt idx="48">
                  <c:v>7.2407296394621901E-2</c:v>
                </c:pt>
                <c:pt idx="49">
                  <c:v>7.5466871322588974E-2</c:v>
                </c:pt>
                <c:pt idx="50">
                  <c:v>7.6102538156674185E-2</c:v>
                </c:pt>
                <c:pt idx="51">
                  <c:v>7.9128010983067695E-2</c:v>
                </c:pt>
                <c:pt idx="52">
                  <c:v>8.092988562904041E-2</c:v>
                </c:pt>
                <c:pt idx="53">
                  <c:v>7.2045276159788479E-2</c:v>
                </c:pt>
                <c:pt idx="54">
                  <c:v>6.814162931282651E-2</c:v>
                </c:pt>
                <c:pt idx="55">
                  <c:v>7.1405094494658858E-2</c:v>
                </c:pt>
                <c:pt idx="56">
                  <c:v>7.9469926971362945E-2</c:v>
                </c:pt>
                <c:pt idx="57">
                  <c:v>7.5814309296613855E-2</c:v>
                </c:pt>
                <c:pt idx="58">
                  <c:v>8.1022425850012153E-2</c:v>
                </c:pt>
                <c:pt idx="59">
                  <c:v>8.8083319877280894E-2</c:v>
                </c:pt>
                <c:pt idx="60">
                  <c:v>9.5787582351766862E-2</c:v>
                </c:pt>
                <c:pt idx="61">
                  <c:v>8.7773549000951412E-2</c:v>
                </c:pt>
                <c:pt idx="62">
                  <c:v>7.4599380950515187E-2</c:v>
                </c:pt>
                <c:pt idx="63">
                  <c:v>6.565403446547681E-2</c:v>
                </c:pt>
                <c:pt idx="64">
                  <c:v>6.5823270078589069E-2</c:v>
                </c:pt>
                <c:pt idx="65">
                  <c:v>7.6374706177025908E-2</c:v>
                </c:pt>
                <c:pt idx="66">
                  <c:v>8.7934087934087829E-2</c:v>
                </c:pt>
                <c:pt idx="67">
                  <c:v>8.04509548278243E-2</c:v>
                </c:pt>
                <c:pt idx="68">
                  <c:v>7.2821253468131078E-2</c:v>
                </c:pt>
                <c:pt idx="69">
                  <c:v>7.1594311377245493E-2</c:v>
                </c:pt>
                <c:pt idx="70">
                  <c:v>7.0005204847944022E-2</c:v>
                </c:pt>
                <c:pt idx="71">
                  <c:v>8.5330563181716987E-2</c:v>
                </c:pt>
                <c:pt idx="72">
                  <c:v>9.2187727736481609E-2</c:v>
                </c:pt>
                <c:pt idx="73">
                  <c:v>0.10128289233909185</c:v>
                </c:pt>
                <c:pt idx="74">
                  <c:v>0.11291792758960159</c:v>
                </c:pt>
                <c:pt idx="75">
                  <c:v>0.11869618696186962</c:v>
                </c:pt>
                <c:pt idx="76">
                  <c:v>0.11722178260556806</c:v>
                </c:pt>
                <c:pt idx="77">
                  <c:v>0.10901084738481363</c:v>
                </c:pt>
                <c:pt idx="78">
                  <c:v>9.7883785122797176E-2</c:v>
                </c:pt>
                <c:pt idx="79">
                  <c:v>0.10679301533219773</c:v>
                </c:pt>
                <c:pt idx="80">
                  <c:v>0.1119849789208914</c:v>
                </c:pt>
                <c:pt idx="81">
                  <c:v>0.11898857961093841</c:v>
                </c:pt>
                <c:pt idx="82">
                  <c:v>0.1298426044960217</c:v>
                </c:pt>
                <c:pt idx="83">
                  <c:v>0.11919737471798729</c:v>
                </c:pt>
                <c:pt idx="84">
                  <c:v>0.10345632881830917</c:v>
                </c:pt>
                <c:pt idx="85">
                  <c:v>0.1025912565774233</c:v>
                </c:pt>
                <c:pt idx="86">
                  <c:v>0.10234569519066966</c:v>
                </c:pt>
                <c:pt idx="87">
                  <c:v>0.10849529476441469</c:v>
                </c:pt>
                <c:pt idx="88">
                  <c:v>0.12147065451852793</c:v>
                </c:pt>
                <c:pt idx="89">
                  <c:v>0.1538511201497838</c:v>
                </c:pt>
                <c:pt idx="90">
                  <c:v>0.15849020113460552</c:v>
                </c:pt>
                <c:pt idx="91">
                  <c:v>0.17896424563091229</c:v>
                </c:pt>
                <c:pt idx="92">
                  <c:v>0.24518924429718358</c:v>
                </c:pt>
                <c:pt idx="93">
                  <c:v>0.2524032459425718</c:v>
                </c:pt>
                <c:pt idx="94">
                  <c:v>0.21618795743895691</c:v>
                </c:pt>
                <c:pt idx="95">
                  <c:v>0.20301762316361738</c:v>
                </c:pt>
                <c:pt idx="96">
                  <c:v>0.20353741496598637</c:v>
                </c:pt>
                <c:pt idx="97">
                  <c:v>0.19671639103160538</c:v>
                </c:pt>
                <c:pt idx="98">
                  <c:v>0.19712910128388011</c:v>
                </c:pt>
                <c:pt idx="99">
                  <c:v>0.1950230468522085</c:v>
                </c:pt>
                <c:pt idx="100">
                  <c:v>0.18711603605672622</c:v>
                </c:pt>
                <c:pt idx="101">
                  <c:v>0.15720120859444942</c:v>
                </c:pt>
                <c:pt idx="102">
                  <c:v>0.16646726579672236</c:v>
                </c:pt>
                <c:pt idx="103">
                  <c:v>0.15008431703204034</c:v>
                </c:pt>
                <c:pt idx="104">
                  <c:v>9.2621021389827168E-2</c:v>
                </c:pt>
                <c:pt idx="105">
                  <c:v>8.5528447180202846E-2</c:v>
                </c:pt>
                <c:pt idx="106">
                  <c:v>0.10561848892485076</c:v>
                </c:pt>
                <c:pt idx="107">
                  <c:v>0.11836092210825633</c:v>
                </c:pt>
                <c:pt idx="108">
                  <c:v>0.1215364131936594</c:v>
                </c:pt>
                <c:pt idx="109">
                  <c:v>0.12367384816031704</c:v>
                </c:pt>
                <c:pt idx="110">
                  <c:v>0.11859189195898806</c:v>
                </c:pt>
                <c:pt idx="111">
                  <c:v>0.10936698972243247</c:v>
                </c:pt>
                <c:pt idx="112">
                  <c:v>0.1139001741149159</c:v>
                </c:pt>
                <c:pt idx="113">
                  <c:v>0.1262239199284384</c:v>
                </c:pt>
                <c:pt idx="114">
                  <c:v>0.11764144642686765</c:v>
                </c:pt>
                <c:pt idx="115">
                  <c:v>0.11770409611200464</c:v>
                </c:pt>
                <c:pt idx="116">
                  <c:v>0.11748313975271628</c:v>
                </c:pt>
                <c:pt idx="117">
                  <c:v>0.11889620973851563</c:v>
                </c:pt>
                <c:pt idx="118">
                  <c:v>0.14026300743281872</c:v>
                </c:pt>
                <c:pt idx="119">
                  <c:v>0.14599999999999999</c:v>
                </c:pt>
                <c:pt idx="120">
                  <c:v>0.1497</c:v>
                </c:pt>
                <c:pt idx="121">
                  <c:v>0.15609999999999999</c:v>
                </c:pt>
                <c:pt idx="122">
                  <c:v>0.16189999999999999</c:v>
                </c:pt>
                <c:pt idx="123">
                  <c:v>0.1714</c:v>
                </c:pt>
                <c:pt idx="124">
                  <c:v>0.16589999999999999</c:v>
                </c:pt>
              </c:numCache>
            </c:numRef>
          </c:val>
          <c:smooth val="0"/>
          <c:extLst>
            <c:ext xmlns:c16="http://schemas.microsoft.com/office/drawing/2014/chart" uri="{C3380CC4-5D6E-409C-BE32-E72D297353CC}">
              <c16:uniqueId val="{00000001-D2A3-45E8-85C5-D34BCDD76AC7}"/>
            </c:ext>
          </c:extLst>
        </c:ser>
        <c:ser>
          <c:idx val="2"/>
          <c:order val="2"/>
          <c:tx>
            <c:strRef>
              <c:f>'Rapor Verisi'!$BQ$1</c:f>
              <c:strCache>
                <c:ptCount val="1"/>
                <c:pt idx="0">
                  <c:v>Reel Getiri</c:v>
                </c:pt>
              </c:strCache>
            </c:strRef>
          </c:tx>
          <c:spPr>
            <a:ln w="28575" cap="rnd">
              <a:solidFill>
                <a:srgbClr val="25B98B"/>
              </a:solidFill>
              <a:round/>
            </a:ln>
            <a:effectLst/>
          </c:spPr>
          <c:marker>
            <c:symbol val="none"/>
          </c:marker>
          <c:cat>
            <c:numRef>
              <c:f>'Rapor Verisi'!$BN$2:$BN$126</c:f>
              <c:numCache>
                <c:formatCode>mmm\-yy</c:formatCode>
                <c:ptCount val="12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numCache>
            </c:numRef>
          </c:cat>
          <c:val>
            <c:numRef>
              <c:f>'Rapor Verisi'!$BQ$2:$BQ$126</c:f>
              <c:numCache>
                <c:formatCode>0.00%</c:formatCode>
                <c:ptCount val="125"/>
                <c:pt idx="0">
                  <c:v>9.5026920324291275E-2</c:v>
                </c:pt>
                <c:pt idx="1">
                  <c:v>0.10748516006038344</c:v>
                </c:pt>
                <c:pt idx="2">
                  <c:v>0.10837227158258633</c:v>
                </c:pt>
                <c:pt idx="3">
                  <c:v>0.10427938023104577</c:v>
                </c:pt>
                <c:pt idx="4">
                  <c:v>7.8664974580896274E-2</c:v>
                </c:pt>
                <c:pt idx="5">
                  <c:v>9.0631012092400098E-2</c:v>
                </c:pt>
                <c:pt idx="6">
                  <c:v>8.6473631530215256E-2</c:v>
                </c:pt>
                <c:pt idx="7">
                  <c:v>7.9989291195649015E-2</c:v>
                </c:pt>
                <c:pt idx="8">
                  <c:v>9.4102239856322267E-2</c:v>
                </c:pt>
                <c:pt idx="9">
                  <c:v>7.7926642284776637E-2</c:v>
                </c:pt>
                <c:pt idx="10">
                  <c:v>5.4518356829315273E-2</c:v>
                </c:pt>
                <c:pt idx="11">
                  <c:v>4.1886522106816537E-2</c:v>
                </c:pt>
                <c:pt idx="12">
                  <c:v>4.4582220675977613E-2</c:v>
                </c:pt>
                <c:pt idx="13">
                  <c:v>5.8951070269204431E-2</c:v>
                </c:pt>
                <c:pt idx="14">
                  <c:v>6.0294998325155724E-2</c:v>
                </c:pt>
                <c:pt idx="15">
                  <c:v>5.460414729469365E-2</c:v>
                </c:pt>
                <c:pt idx="16">
                  <c:v>7.6758964031005128E-2</c:v>
                </c:pt>
                <c:pt idx="17">
                  <c:v>8.2238647904691042E-2</c:v>
                </c:pt>
                <c:pt idx="18">
                  <c:v>8.4431064655249521E-2</c:v>
                </c:pt>
                <c:pt idx="19">
                  <c:v>9.9501983616695933E-2</c:v>
                </c:pt>
                <c:pt idx="20">
                  <c:v>8.2749844311129195E-2</c:v>
                </c:pt>
                <c:pt idx="21">
                  <c:v>9.11715096752439E-2</c:v>
                </c:pt>
                <c:pt idx="22">
                  <c:v>0.1101360867418113</c:v>
                </c:pt>
                <c:pt idx="23">
                  <c:v>0.10896325820735431</c:v>
                </c:pt>
                <c:pt idx="24">
                  <c:v>0.10278831086851437</c:v>
                </c:pt>
                <c:pt idx="25">
                  <c:v>0.1027195556644096</c:v>
                </c:pt>
                <c:pt idx="26">
                  <c:v>0.11339978845591636</c:v>
                </c:pt>
                <c:pt idx="27">
                  <c:v>0.13442975649262179</c:v>
                </c:pt>
                <c:pt idx="28">
                  <c:v>0.14003674126860788</c:v>
                </c:pt>
                <c:pt idx="29">
                  <c:v>0.12569200841985206</c:v>
                </c:pt>
                <c:pt idx="30">
                  <c:v>0.12266647730143898</c:v>
                </c:pt>
                <c:pt idx="31">
                  <c:v>0.12807490196868287</c:v>
                </c:pt>
                <c:pt idx="32">
                  <c:v>0.13999878875790928</c:v>
                </c:pt>
                <c:pt idx="33">
                  <c:v>0.15102399413508261</c:v>
                </c:pt>
                <c:pt idx="34">
                  <c:v>0.17198062431214689</c:v>
                </c:pt>
                <c:pt idx="35">
                  <c:v>0.17356204905378614</c:v>
                </c:pt>
                <c:pt idx="36">
                  <c:v>0.16511983301961619</c:v>
                </c:pt>
                <c:pt idx="37">
                  <c:v>0.15582444285291852</c:v>
                </c:pt>
                <c:pt idx="38">
                  <c:v>0.14279482736819604</c:v>
                </c:pt>
                <c:pt idx="39">
                  <c:v>0.13794212715823773</c:v>
                </c:pt>
                <c:pt idx="40">
                  <c:v>0.13629734732054155</c:v>
                </c:pt>
                <c:pt idx="41">
                  <c:v>0.14055418347860771</c:v>
                </c:pt>
                <c:pt idx="42">
                  <c:v>0.15272062953316534</c:v>
                </c:pt>
                <c:pt idx="43">
                  <c:v>0.16360933464587468</c:v>
                </c:pt>
                <c:pt idx="44">
                  <c:v>0.17304016430943014</c:v>
                </c:pt>
                <c:pt idx="45">
                  <c:v>0.17430142039292562</c:v>
                </c:pt>
                <c:pt idx="46">
                  <c:v>0.16935899399644927</c:v>
                </c:pt>
                <c:pt idx="47">
                  <c:v>0.18928477963836632</c:v>
                </c:pt>
                <c:pt idx="48">
                  <c:v>0.21538353662528942</c:v>
                </c:pt>
                <c:pt idx="49">
                  <c:v>0.22297595058206143</c:v>
                </c:pt>
                <c:pt idx="50">
                  <c:v>0.22629091163721959</c:v>
                </c:pt>
                <c:pt idx="51">
                  <c:v>0.21817756618442097</c:v>
                </c:pt>
                <c:pt idx="52">
                  <c:v>0.22462034914355034</c:v>
                </c:pt>
                <c:pt idx="53">
                  <c:v>0.24007063061979439</c:v>
                </c:pt>
                <c:pt idx="54">
                  <c:v>0.23285237217975596</c:v>
                </c:pt>
                <c:pt idx="55">
                  <c:v>0.20890207612371436</c:v>
                </c:pt>
                <c:pt idx="56">
                  <c:v>0.19745739550829522</c:v>
                </c:pt>
                <c:pt idx="57">
                  <c:v>0.20369411858340447</c:v>
                </c:pt>
                <c:pt idx="58">
                  <c:v>0.19635547265295017</c:v>
                </c:pt>
                <c:pt idx="59">
                  <c:v>0.18218104688464321</c:v>
                </c:pt>
                <c:pt idx="60">
                  <c:v>0.16655252424206424</c:v>
                </c:pt>
                <c:pt idx="61">
                  <c:v>0.16153484112711269</c:v>
                </c:pt>
                <c:pt idx="62">
                  <c:v>0.16830640291827104</c:v>
                </c:pt>
                <c:pt idx="63">
                  <c:v>0.17043329527325479</c:v>
                </c:pt>
                <c:pt idx="64">
                  <c:v>0.15794978374008228</c:v>
                </c:pt>
                <c:pt idx="65">
                  <c:v>0.13418988305507695</c:v>
                </c:pt>
                <c:pt idx="66">
                  <c:v>0.11578434995431475</c:v>
                </c:pt>
                <c:pt idx="67">
                  <c:v>0.13175586228343006</c:v>
                </c:pt>
                <c:pt idx="68">
                  <c:v>0.13151518331098777</c:v>
                </c:pt>
                <c:pt idx="69">
                  <c:v>0.11857036505914897</c:v>
                </c:pt>
                <c:pt idx="70">
                  <c:v>0.10504884752454546</c:v>
                </c:pt>
                <c:pt idx="71">
                  <c:v>8.8555657100468421E-2</c:v>
                </c:pt>
                <c:pt idx="72">
                  <c:v>7.2007032581755226E-2</c:v>
                </c:pt>
                <c:pt idx="73">
                  <c:v>6.2424517619795727E-2</c:v>
                </c:pt>
                <c:pt idx="74">
                  <c:v>4.647895139351732E-2</c:v>
                </c:pt>
                <c:pt idx="75">
                  <c:v>3.0439539028957796E-2</c:v>
                </c:pt>
                <c:pt idx="76">
                  <c:v>2.6847437301408039E-2</c:v>
                </c:pt>
                <c:pt idx="77">
                  <c:v>2.7927174122524878E-2</c:v>
                </c:pt>
                <c:pt idx="78">
                  <c:v>3.087125721495787E-2</c:v>
                </c:pt>
                <c:pt idx="79">
                  <c:v>7.1570433854224458E-3</c:v>
                </c:pt>
                <c:pt idx="80">
                  <c:v>-1.7089186652574639E-3</c:v>
                </c:pt>
                <c:pt idx="81">
                  <c:v>-9.1748863456073693E-3</c:v>
                </c:pt>
                <c:pt idx="82">
                  <c:v>-2.371316422658476E-2</c:v>
                </c:pt>
                <c:pt idx="83">
                  <c:v>-2.1606180255715701E-2</c:v>
                </c:pt>
                <c:pt idx="84">
                  <c:v>-1.5636782116671522E-2</c:v>
                </c:pt>
                <c:pt idx="85">
                  <c:v>-2.2053099725817371E-2</c:v>
                </c:pt>
                <c:pt idx="86">
                  <c:v>-3.2381638571222782E-2</c:v>
                </c:pt>
                <c:pt idx="87">
                  <c:v>-3.3311719450483057E-2</c:v>
                </c:pt>
                <c:pt idx="88">
                  <c:v>-4.3501010811589524E-2</c:v>
                </c:pt>
                <c:pt idx="89">
                  <c:v>-6.9250895195608675E-2</c:v>
                </c:pt>
                <c:pt idx="90">
                  <c:v>-7.5387992213704069E-2</c:v>
                </c:pt>
                <c:pt idx="91">
                  <c:v>-9.195053790782759E-2</c:v>
                </c:pt>
                <c:pt idx="92">
                  <c:v>-0.14517874080454751</c:v>
                </c:pt>
                <c:pt idx="93">
                  <c:v>-0.14397420799234428</c:v>
                </c:pt>
                <c:pt idx="94">
                  <c:v>-0.1161482702900507</c:v>
                </c:pt>
                <c:pt idx="95">
                  <c:v>-0.11977951097200412</c:v>
                </c:pt>
                <c:pt idx="96">
                  <c:v>-0.1340489709024526</c:v>
                </c:pt>
                <c:pt idx="97">
                  <c:v>-0.13656211730297918</c:v>
                </c:pt>
                <c:pt idx="98">
                  <c:v>-0.13521554251653489</c:v>
                </c:pt>
                <c:pt idx="99">
                  <c:v>-0.13746139420438386</c:v>
                </c:pt>
                <c:pt idx="100">
                  <c:v>-0.13393549785523129</c:v>
                </c:pt>
                <c:pt idx="101">
                  <c:v>-0.11217327263534915</c:v>
                </c:pt>
                <c:pt idx="102">
                  <c:v>-0.12078088256456454</c:v>
                </c:pt>
                <c:pt idx="103">
                  <c:v>-9.2035375878503523E-2</c:v>
                </c:pt>
                <c:pt idx="104">
                  <c:v>-3.7096863604393238E-2</c:v>
                </c:pt>
                <c:pt idx="105">
                  <c:v>-3.0008987865282499E-2</c:v>
                </c:pt>
                <c:pt idx="106">
                  <c:v>-3.7886908081766313E-2</c:v>
                </c:pt>
                <c:pt idx="107">
                  <c:v>-2.7394309169208597E-2</c:v>
                </c:pt>
                <c:pt idx="108">
                  <c:v>1.9101054608736678E-3</c:v>
                </c:pt>
                <c:pt idx="109">
                  <c:v>2.6506619655635388E-2</c:v>
                </c:pt>
                <c:pt idx="110">
                  <c:v>4.5098648636269001E-2</c:v>
                </c:pt>
                <c:pt idx="111">
                  <c:v>6.6856404755284204E-2</c:v>
                </c:pt>
                <c:pt idx="112">
                  <c:v>9.879068625145293E-2</c:v>
                </c:pt>
                <c:pt idx="113">
                  <c:v>0.11419099831340618</c:v>
                </c:pt>
                <c:pt idx="114">
                  <c:v>0.14370343489147475</c:v>
                </c:pt>
                <c:pt idx="115">
                  <c:v>0.15003477750310501</c:v>
                </c:pt>
                <c:pt idx="116">
                  <c:v>0.17152275413921969</c:v>
                </c:pt>
                <c:pt idx="117">
                  <c:v>0.18416984263875436</c:v>
                </c:pt>
                <c:pt idx="118">
                  <c:v>0.16619778596652846</c:v>
                </c:pt>
                <c:pt idx="119">
                  <c:v>0.15898778359511367</c:v>
                </c:pt>
                <c:pt idx="120">
                  <c:v>0.15334435070018282</c:v>
                </c:pt>
                <c:pt idx="121">
                  <c:v>0.1550903901046623</c:v>
                </c:pt>
                <c:pt idx="122">
                  <c:v>0.15724244771494966</c:v>
                </c:pt>
                <c:pt idx="123">
                  <c:v>0.1477</c:v>
                </c:pt>
                <c:pt idx="124">
                  <c:v>0.1424</c:v>
                </c:pt>
              </c:numCache>
            </c:numRef>
          </c:val>
          <c:smooth val="0"/>
          <c:extLst>
            <c:ext xmlns:c16="http://schemas.microsoft.com/office/drawing/2014/chart" uri="{C3380CC4-5D6E-409C-BE32-E72D297353CC}">
              <c16:uniqueId val="{00000002-D2A3-45E8-85C5-D34BCDD76AC7}"/>
            </c:ext>
          </c:extLst>
        </c:ser>
        <c:dLbls>
          <c:showLegendKey val="0"/>
          <c:showVal val="0"/>
          <c:showCatName val="0"/>
          <c:showSerName val="0"/>
          <c:showPercent val="0"/>
          <c:showBubbleSize val="0"/>
        </c:dLbls>
        <c:smooth val="0"/>
        <c:axId val="254275631"/>
        <c:axId val="254277711"/>
      </c:lineChart>
      <c:dateAx>
        <c:axId val="254275631"/>
        <c:scaling>
          <c:orientation val="minMax"/>
          <c:min val="40664"/>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54277711"/>
        <c:crosses val="autoZero"/>
        <c:auto val="1"/>
        <c:lblOffset val="100"/>
        <c:baseTimeUnit val="months"/>
        <c:majorUnit val="1"/>
        <c:majorTimeUnit val="years"/>
      </c:dateAx>
      <c:valAx>
        <c:axId val="254277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54275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KONUT FİYAT ENDEKSLERİ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Verisi'!$A$2</c:f>
              <c:strCache>
                <c:ptCount val="1"/>
                <c:pt idx="0">
                  <c:v>Yeni Konutlar Fiyat Endeksi</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'Rapor Verisi'!$B$1:$E$1</c:f>
              <c:strCache>
                <c:ptCount val="4"/>
                <c:pt idx="0">
                  <c:v>1 Ay</c:v>
                </c:pt>
                <c:pt idx="1">
                  <c:v>6 Ay</c:v>
                </c:pt>
                <c:pt idx="2">
                  <c:v>1 Yıl</c:v>
                </c:pt>
                <c:pt idx="3">
                  <c:v>5 Yıl</c:v>
                </c:pt>
              </c:strCache>
            </c:strRef>
          </c:cat>
          <c:val>
            <c:numRef>
              <c:f>'Rapor Verisi'!$B$2:$E$2</c:f>
              <c:numCache>
                <c:formatCode>0.00%</c:formatCode>
                <c:ptCount val="4"/>
                <c:pt idx="0">
                  <c:v>1.4993481095175898E-2</c:v>
                </c:pt>
                <c:pt idx="1">
                  <c:v>0.12337662337662333</c:v>
                </c:pt>
                <c:pt idx="2">
                  <c:v>0.25463336019339239</c:v>
                </c:pt>
                <c:pt idx="3">
                  <c:v>0.41939627488760428</c:v>
                </c:pt>
              </c:numCache>
            </c:numRef>
          </c:val>
          <c:extLst>
            <c:ext xmlns:c16="http://schemas.microsoft.com/office/drawing/2014/chart" uri="{C3380CC4-5D6E-409C-BE32-E72D297353CC}">
              <c16:uniqueId val="{00000000-24D3-4249-A695-079D26F5E120}"/>
            </c:ext>
          </c:extLst>
        </c:ser>
        <c:ser>
          <c:idx val="2"/>
          <c:order val="1"/>
          <c:tx>
            <c:strRef>
              <c:f>'Rapor Verisi'!$A$4</c:f>
              <c:strCache>
                <c:ptCount val="1"/>
                <c:pt idx="0">
                  <c:v>Konut Fiyat Endeksi</c:v>
                </c:pt>
              </c:strCache>
            </c:strRef>
          </c:tx>
          <c:spPr>
            <a:solidFill>
              <a:srgbClr val="25B98B"/>
            </a:solidFill>
            <a:ln>
              <a:solidFill>
                <a:srgbClr val="25B98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'Rapor Verisi'!$B$1:$E$1</c:f>
              <c:strCache>
                <c:ptCount val="4"/>
                <c:pt idx="0">
                  <c:v>1 Ay</c:v>
                </c:pt>
                <c:pt idx="1">
                  <c:v>6 Ay</c:v>
                </c:pt>
                <c:pt idx="2">
                  <c:v>1 Yıl</c:v>
                </c:pt>
                <c:pt idx="3">
                  <c:v>5 Yıl</c:v>
                </c:pt>
              </c:strCache>
            </c:strRef>
          </c:cat>
          <c:val>
            <c:numRef>
              <c:f>'Rapor Verisi'!$B$4:$E$4</c:f>
              <c:numCache>
                <c:formatCode>0.00%</c:formatCode>
                <c:ptCount val="4"/>
                <c:pt idx="0">
                  <c:v>2.7529249827942186E-2</c:v>
                </c:pt>
                <c:pt idx="1">
                  <c:v>0.10428994082840254</c:v>
                </c:pt>
                <c:pt idx="2">
                  <c:v>0.26955782312925186</c:v>
                </c:pt>
                <c:pt idx="3">
                  <c:v>0.38647019423978574</c:v>
                </c:pt>
              </c:numCache>
            </c:numRef>
          </c:val>
          <c:extLst>
            <c:ext xmlns:c16="http://schemas.microsoft.com/office/drawing/2014/chart" uri="{C3380CC4-5D6E-409C-BE32-E72D297353CC}">
              <c16:uniqueId val="{00000001-24D3-4249-A695-079D26F5E120}"/>
            </c:ext>
          </c:extLst>
        </c:ser>
        <c:dLbls>
          <c:showLegendKey val="0"/>
          <c:showVal val="0"/>
          <c:showCatName val="0"/>
          <c:showSerName val="0"/>
          <c:showPercent val="0"/>
          <c:showBubbleSize val="0"/>
        </c:dLbls>
        <c:gapWidth val="112"/>
        <c:overlap val="-27"/>
        <c:axId val="217989775"/>
        <c:axId val="217992271"/>
      </c:barChart>
      <c:catAx>
        <c:axId val="21798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7992271"/>
        <c:crosses val="autoZero"/>
        <c:auto val="1"/>
        <c:lblAlgn val="ctr"/>
        <c:lblOffset val="100"/>
        <c:noMultiLvlLbl val="0"/>
      </c:catAx>
      <c:valAx>
        <c:axId val="2179922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798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KONUT FİYATLARI (TL/M2 &amp; USD/M2)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1"/>
          <c:order val="1"/>
          <c:tx>
            <c:strRef>
              <c:f>'Rapor Verisi'!$Y$1</c:f>
              <c:strCache>
                <c:ptCount val="1"/>
                <c:pt idx="0">
                  <c:v>Konut Birim Fiyatı (TL/M2)</c:v>
                </c:pt>
              </c:strCache>
            </c:strRef>
          </c:tx>
          <c:spPr>
            <a:ln w="28575" cap="rnd">
              <a:solidFill>
                <a:schemeClr val="accent6"/>
              </a:solidFill>
              <a:round/>
            </a:ln>
            <a:effectLst/>
          </c:spPr>
          <c:marker>
            <c:symbol val="none"/>
          </c:marker>
          <c:trendline>
            <c:spPr>
              <a:ln w="19050" cap="rnd">
                <a:solidFill>
                  <a:schemeClr val="accent6"/>
                </a:solidFill>
                <a:prstDash val="sysDot"/>
              </a:ln>
              <a:effectLst/>
            </c:spPr>
            <c:trendlineType val="log"/>
            <c:dispRSqr val="0"/>
            <c:dispEq val="0"/>
          </c:trendline>
          <c:cat>
            <c:numRef>
              <c:f>'Rapor Verisi'!$W$2:$W$102</c:f>
              <c:numCache>
                <c:formatCode>mmm\-yy</c:formatCode>
                <c:ptCount val="10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numCache>
            </c:numRef>
          </c:cat>
          <c:val>
            <c:numRef>
              <c:f>'Rapor Verisi'!$Y$2:$Y$102</c:f>
              <c:numCache>
                <c:formatCode>#,##0.00</c:formatCode>
                <c:ptCount val="101"/>
                <c:pt idx="0">
                  <c:v>2063.8000000000002</c:v>
                </c:pt>
                <c:pt idx="1">
                  <c:v>2113.6999999999998</c:v>
                </c:pt>
                <c:pt idx="2">
                  <c:v>2157.5</c:v>
                </c:pt>
                <c:pt idx="3">
                  <c:v>2186.3000000000002</c:v>
                </c:pt>
                <c:pt idx="4">
                  <c:v>2217.8000000000002</c:v>
                </c:pt>
                <c:pt idx="5">
                  <c:v>2262.9</c:v>
                </c:pt>
                <c:pt idx="6">
                  <c:v>2299.8000000000002</c:v>
                </c:pt>
                <c:pt idx="7">
                  <c:v>2319.5</c:v>
                </c:pt>
                <c:pt idx="8">
                  <c:v>2346</c:v>
                </c:pt>
                <c:pt idx="9">
                  <c:v>2393.5</c:v>
                </c:pt>
                <c:pt idx="10">
                  <c:v>2474.1</c:v>
                </c:pt>
                <c:pt idx="11">
                  <c:v>2481.1</c:v>
                </c:pt>
                <c:pt idx="12">
                  <c:v>2464.1</c:v>
                </c:pt>
                <c:pt idx="13">
                  <c:v>2488.8000000000002</c:v>
                </c:pt>
                <c:pt idx="14">
                  <c:v>2519.1</c:v>
                </c:pt>
                <c:pt idx="15">
                  <c:v>2600.4</c:v>
                </c:pt>
                <c:pt idx="16">
                  <c:v>2647.9</c:v>
                </c:pt>
                <c:pt idx="17">
                  <c:v>2721.2</c:v>
                </c:pt>
                <c:pt idx="18">
                  <c:v>2792.8</c:v>
                </c:pt>
                <c:pt idx="19">
                  <c:v>2851.4</c:v>
                </c:pt>
                <c:pt idx="20">
                  <c:v>2892</c:v>
                </c:pt>
                <c:pt idx="21">
                  <c:v>2965.8</c:v>
                </c:pt>
                <c:pt idx="22">
                  <c:v>3027.1</c:v>
                </c:pt>
                <c:pt idx="23">
                  <c:v>3080.5</c:v>
                </c:pt>
                <c:pt idx="24">
                  <c:v>3196.2</c:v>
                </c:pt>
                <c:pt idx="25">
                  <c:v>3289.3</c:v>
                </c:pt>
                <c:pt idx="26">
                  <c:v>3362</c:v>
                </c:pt>
                <c:pt idx="27">
                  <c:v>3429.9</c:v>
                </c:pt>
                <c:pt idx="28">
                  <c:v>3502.9</c:v>
                </c:pt>
                <c:pt idx="29">
                  <c:v>3543.9</c:v>
                </c:pt>
                <c:pt idx="30">
                  <c:v>3618.9</c:v>
                </c:pt>
                <c:pt idx="31">
                  <c:v>3614.6</c:v>
                </c:pt>
                <c:pt idx="32">
                  <c:v>3750.2</c:v>
                </c:pt>
                <c:pt idx="33">
                  <c:v>3823.6</c:v>
                </c:pt>
                <c:pt idx="34">
                  <c:v>3920</c:v>
                </c:pt>
                <c:pt idx="35">
                  <c:v>3926.1</c:v>
                </c:pt>
                <c:pt idx="36">
                  <c:v>3907.6</c:v>
                </c:pt>
                <c:pt idx="37">
                  <c:v>3923.9</c:v>
                </c:pt>
                <c:pt idx="38">
                  <c:v>3981.2</c:v>
                </c:pt>
                <c:pt idx="39">
                  <c:v>4054</c:v>
                </c:pt>
                <c:pt idx="40">
                  <c:v>4124.2</c:v>
                </c:pt>
                <c:pt idx="41">
                  <c:v>4150.5</c:v>
                </c:pt>
                <c:pt idx="42">
                  <c:v>4290</c:v>
                </c:pt>
                <c:pt idx="43">
                  <c:v>4362.2</c:v>
                </c:pt>
                <c:pt idx="44">
                  <c:v>4391.8</c:v>
                </c:pt>
                <c:pt idx="45">
                  <c:v>4348.8</c:v>
                </c:pt>
                <c:pt idx="46">
                  <c:v>4363.6000000000004</c:v>
                </c:pt>
                <c:pt idx="47">
                  <c:v>4392.1000000000004</c:v>
                </c:pt>
                <c:pt idx="48">
                  <c:v>4384.6000000000004</c:v>
                </c:pt>
                <c:pt idx="49">
                  <c:v>4414.1000000000004</c:v>
                </c:pt>
                <c:pt idx="50">
                  <c:v>4487.3</c:v>
                </c:pt>
                <c:pt idx="51">
                  <c:v>4510.3</c:v>
                </c:pt>
                <c:pt idx="52">
                  <c:v>4559.3999999999996</c:v>
                </c:pt>
                <c:pt idx="53">
                  <c:v>4556.6000000000004</c:v>
                </c:pt>
                <c:pt idx="54">
                  <c:v>4575.1000000000004</c:v>
                </c:pt>
                <c:pt idx="55">
                  <c:v>4585</c:v>
                </c:pt>
                <c:pt idx="56">
                  <c:v>4569.8999999999996</c:v>
                </c:pt>
                <c:pt idx="57">
                  <c:v>4626.1000000000004</c:v>
                </c:pt>
                <c:pt idx="58">
                  <c:v>4602.3</c:v>
                </c:pt>
                <c:pt idx="59">
                  <c:v>4663.8999999999996</c:v>
                </c:pt>
                <c:pt idx="60">
                  <c:v>4763.5</c:v>
                </c:pt>
                <c:pt idx="61">
                  <c:v>4815</c:v>
                </c:pt>
                <c:pt idx="62">
                  <c:v>4772.2</c:v>
                </c:pt>
                <c:pt idx="63">
                  <c:v>4815.7</c:v>
                </c:pt>
                <c:pt idx="64">
                  <c:v>4840.2</c:v>
                </c:pt>
                <c:pt idx="65">
                  <c:v>4837.7</c:v>
                </c:pt>
                <c:pt idx="66">
                  <c:v>4834.8999999999996</c:v>
                </c:pt>
                <c:pt idx="67">
                  <c:v>4882.6000000000004</c:v>
                </c:pt>
                <c:pt idx="68">
                  <c:v>4988.8999999999996</c:v>
                </c:pt>
                <c:pt idx="69">
                  <c:v>5123.3999999999996</c:v>
                </c:pt>
                <c:pt idx="70">
                  <c:v>5058.5</c:v>
                </c:pt>
                <c:pt idx="71">
                  <c:v>5086.3</c:v>
                </c:pt>
                <c:pt idx="72">
                  <c:v>4900.2</c:v>
                </c:pt>
                <c:pt idx="73">
                  <c:v>4701.7</c:v>
                </c:pt>
                <c:pt idx="74">
                  <c:v>4654.6000000000004</c:v>
                </c:pt>
                <c:pt idx="75">
                  <c:v>4632.1000000000004</c:v>
                </c:pt>
                <c:pt idx="76">
                  <c:v>4668.7</c:v>
                </c:pt>
                <c:pt idx="77">
                  <c:v>4675.5</c:v>
                </c:pt>
                <c:pt idx="78">
                  <c:v>4690.6000000000004</c:v>
                </c:pt>
                <c:pt idx="79">
                  <c:v>4698</c:v>
                </c:pt>
                <c:pt idx="80">
                  <c:v>4747.2</c:v>
                </c:pt>
                <c:pt idx="81">
                  <c:v>4809.3</c:v>
                </c:pt>
                <c:pt idx="82">
                  <c:v>4895.8</c:v>
                </c:pt>
                <c:pt idx="83">
                  <c:v>4938.3</c:v>
                </c:pt>
                <c:pt idx="84">
                  <c:v>5056.3999999999996</c:v>
                </c:pt>
                <c:pt idx="85">
                  <c:v>5134.8</c:v>
                </c:pt>
                <c:pt idx="86">
                  <c:v>5223.2</c:v>
                </c:pt>
                <c:pt idx="87">
                  <c:v>5255.4</c:v>
                </c:pt>
                <c:pt idx="88">
                  <c:v>5417.2</c:v>
                </c:pt>
                <c:pt idx="89">
                  <c:v>5529.5</c:v>
                </c:pt>
                <c:pt idx="90">
                  <c:v>5602.4</c:v>
                </c:pt>
                <c:pt idx="91">
                  <c:v>5758.9</c:v>
                </c:pt>
                <c:pt idx="92">
                  <c:v>5979.4</c:v>
                </c:pt>
                <c:pt idx="93">
                  <c:v>6192.6</c:v>
                </c:pt>
                <c:pt idx="94">
                  <c:v>6377.9</c:v>
                </c:pt>
                <c:pt idx="95">
                  <c:v>6483.8</c:v>
                </c:pt>
                <c:pt idx="96">
                  <c:v>6270.8</c:v>
                </c:pt>
                <c:pt idx="97">
                  <c:v>6312.2</c:v>
                </c:pt>
                <c:pt idx="98">
                  <c:v>6447.2</c:v>
                </c:pt>
                <c:pt idx="99">
                  <c:v>6516.2</c:v>
                </c:pt>
                <c:pt idx="100">
                  <c:v>6676.6</c:v>
                </c:pt>
              </c:numCache>
            </c:numRef>
          </c:val>
          <c:smooth val="0"/>
          <c:extLst>
            <c:ext xmlns:c16="http://schemas.microsoft.com/office/drawing/2014/chart" uri="{C3380CC4-5D6E-409C-BE32-E72D297353CC}">
              <c16:uniqueId val="{00000000-6B50-4BE6-88F1-15BCB1572AFD}"/>
            </c:ext>
          </c:extLst>
        </c:ser>
        <c:dLbls>
          <c:showLegendKey val="0"/>
          <c:showVal val="0"/>
          <c:showCatName val="0"/>
          <c:showSerName val="0"/>
          <c:showPercent val="0"/>
          <c:showBubbleSize val="0"/>
        </c:dLbls>
        <c:marker val="1"/>
        <c:smooth val="0"/>
        <c:axId val="2113241839"/>
        <c:axId val="2113242255"/>
      </c:lineChart>
      <c:lineChart>
        <c:grouping val="standard"/>
        <c:varyColors val="0"/>
        <c:ser>
          <c:idx val="0"/>
          <c:order val="0"/>
          <c:tx>
            <c:strRef>
              <c:f>'Rapor Verisi'!$X$1</c:f>
              <c:strCache>
                <c:ptCount val="1"/>
                <c:pt idx="0">
                  <c:v>Konut Birim Fiyatı (USD/M2)</c:v>
                </c:pt>
              </c:strCache>
            </c:strRef>
          </c:tx>
          <c:spPr>
            <a:ln w="28575" cap="rnd">
              <a:solidFill>
                <a:srgbClr val="25B98B"/>
              </a:solidFill>
              <a:round/>
            </a:ln>
            <a:effectLst/>
          </c:spPr>
          <c:marker>
            <c:symbol val="none"/>
          </c:marker>
          <c:trendline>
            <c:spPr>
              <a:ln w="19050" cap="rnd">
                <a:solidFill>
                  <a:srgbClr val="25B98B"/>
                </a:solidFill>
                <a:prstDash val="sysDot"/>
              </a:ln>
              <a:effectLst/>
            </c:spPr>
            <c:trendlineType val="log"/>
            <c:dispRSqr val="0"/>
            <c:dispEq val="0"/>
          </c:trendline>
          <c:cat>
            <c:numRef>
              <c:f>'Rapor Verisi'!$W$2:$W$102</c:f>
              <c:numCache>
                <c:formatCode>mmm\-yy</c:formatCode>
                <c:ptCount val="10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numCache>
            </c:numRef>
          </c:cat>
          <c:val>
            <c:numRef>
              <c:f>'Rapor Verisi'!$X$2:$X$102</c:f>
              <c:numCache>
                <c:formatCode>0</c:formatCode>
                <c:ptCount val="101"/>
                <c:pt idx="0">
                  <c:v>1167.2086644232675</c:v>
                </c:pt>
                <c:pt idx="1">
                  <c:v>1192.1938012916326</c:v>
                </c:pt>
                <c:pt idx="2">
                  <c:v>1198.1118978203526</c:v>
                </c:pt>
                <c:pt idx="3">
                  <c:v>1215.8945553639953</c:v>
                </c:pt>
                <c:pt idx="4">
                  <c:v>1215.5992216832469</c:v>
                </c:pt>
                <c:pt idx="5">
                  <c:v>1193.3867735470942</c:v>
                </c:pt>
                <c:pt idx="6">
                  <c:v>1190.218657006081</c:v>
                </c:pt>
                <c:pt idx="7">
                  <c:v>1185.5656929642976</c:v>
                </c:pt>
                <c:pt idx="8">
                  <c:v>1161.9613670133729</c:v>
                </c:pt>
                <c:pt idx="9">
                  <c:v>1201.4959088399178</c:v>
                </c:pt>
                <c:pt idx="10">
                  <c:v>1222.6230480332081</c:v>
                </c:pt>
                <c:pt idx="11">
                  <c:v>1204.6221445391207</c:v>
                </c:pt>
                <c:pt idx="12">
                  <c:v>1110.5302296234536</c:v>
                </c:pt>
                <c:pt idx="13">
                  <c:v>1123.7132020949973</c:v>
                </c:pt>
                <c:pt idx="14">
                  <c:v>1134.8319668438596</c:v>
                </c:pt>
                <c:pt idx="15">
                  <c:v>1221.1890673429136</c:v>
                </c:pt>
                <c:pt idx="16">
                  <c:v>1265.3031968270657</c:v>
                </c:pt>
                <c:pt idx="17">
                  <c:v>1285.0396675481677</c:v>
                </c:pt>
                <c:pt idx="18">
                  <c:v>1316.9857587475244</c:v>
                </c:pt>
                <c:pt idx="19">
                  <c:v>1308.251703333257</c:v>
                </c:pt>
                <c:pt idx="20">
                  <c:v>1311.2078346028295</c:v>
                </c:pt>
                <c:pt idx="21">
                  <c:v>1312.0976839869934</c:v>
                </c:pt>
                <c:pt idx="22">
                  <c:v>1354.0436571837538</c:v>
                </c:pt>
                <c:pt idx="23">
                  <c:v>1345.3433780980458</c:v>
                </c:pt>
                <c:pt idx="24">
                  <c:v>1371.524201853759</c:v>
                </c:pt>
                <c:pt idx="25">
                  <c:v>1338.5285260844796</c:v>
                </c:pt>
                <c:pt idx="26">
                  <c:v>1300.0019333758676</c:v>
                </c:pt>
                <c:pt idx="27">
                  <c:v>1293.9844943693058</c:v>
                </c:pt>
                <c:pt idx="28">
                  <c:v>1322.5976968095147</c:v>
                </c:pt>
                <c:pt idx="29">
                  <c:v>1310.8078118064805</c:v>
                </c:pt>
                <c:pt idx="30">
                  <c:v>1341.7993733894441</c:v>
                </c:pt>
                <c:pt idx="31">
                  <c:v>1269.104506434001</c:v>
                </c:pt>
                <c:pt idx="32">
                  <c:v>1247.8205896053769</c:v>
                </c:pt>
                <c:pt idx="33">
                  <c:v>1330.0172182896497</c:v>
                </c:pt>
                <c:pt idx="34">
                  <c:v>1364.0001391836877</c:v>
                </c:pt>
                <c:pt idx="35">
                  <c:v>1344.6238676644348</c:v>
                </c:pt>
                <c:pt idx="36">
                  <c:v>1298.3353822640129</c:v>
                </c:pt>
                <c:pt idx="37">
                  <c:v>1333.1408089421916</c:v>
                </c:pt>
                <c:pt idx="38">
                  <c:v>1375.5312165290395</c:v>
                </c:pt>
                <c:pt idx="39">
                  <c:v>1428.8231769640151</c:v>
                </c:pt>
                <c:pt idx="40">
                  <c:v>1407.937185286336</c:v>
                </c:pt>
                <c:pt idx="41">
                  <c:v>1421.5988491574187</c:v>
                </c:pt>
                <c:pt idx="42">
                  <c:v>1449.2019255130481</c:v>
                </c:pt>
                <c:pt idx="43">
                  <c:v>1470.9581696481259</c:v>
                </c:pt>
                <c:pt idx="44">
                  <c:v>1482.3390431187242</c:v>
                </c:pt>
                <c:pt idx="45">
                  <c:v>1416.2243136744066</c:v>
                </c:pt>
                <c:pt idx="46">
                  <c:v>1334.2710371819962</c:v>
                </c:pt>
                <c:pt idx="47">
                  <c:v>1257.7425867327215</c:v>
                </c:pt>
                <c:pt idx="48">
                  <c:v>1172.9017588443792</c:v>
                </c:pt>
                <c:pt idx="49">
                  <c:v>1200.8869058954758</c:v>
                </c:pt>
                <c:pt idx="50">
                  <c:v>1225.3184604672119</c:v>
                </c:pt>
                <c:pt idx="51">
                  <c:v>1233.2996089797928</c:v>
                </c:pt>
                <c:pt idx="52">
                  <c:v>1278.1811555605393</c:v>
                </c:pt>
                <c:pt idx="53">
                  <c:v>1293.6984512300726</c:v>
                </c:pt>
                <c:pt idx="54">
                  <c:v>1295.4201175054861</c:v>
                </c:pt>
                <c:pt idx="55">
                  <c:v>1304.1685036906404</c:v>
                </c:pt>
                <c:pt idx="56">
                  <c:v>1316.5187831297533</c:v>
                </c:pt>
                <c:pt idx="57">
                  <c:v>1261.9619182715917</c:v>
                </c:pt>
                <c:pt idx="58">
                  <c:v>1184.6332046332047</c:v>
                </c:pt>
                <c:pt idx="59">
                  <c:v>1211.0408579255545</c:v>
                </c:pt>
                <c:pt idx="60">
                  <c:v>1259.7519371644673</c:v>
                </c:pt>
                <c:pt idx="61">
                  <c:v>1273.3379171735335</c:v>
                </c:pt>
                <c:pt idx="62">
                  <c:v>1228.5552466275356</c:v>
                </c:pt>
                <c:pt idx="63">
                  <c:v>1186.819957364484</c:v>
                </c:pt>
                <c:pt idx="64">
                  <c:v>1095.5388062741899</c:v>
                </c:pt>
                <c:pt idx="65">
                  <c:v>1024.1444645560107</c:v>
                </c:pt>
                <c:pt idx="66">
                  <c:v>1017.3810575931653</c:v>
                </c:pt>
                <c:pt idx="67">
                  <c:v>851.31683332316254</c:v>
                </c:pt>
                <c:pt idx="68">
                  <c:v>782.86727552333423</c:v>
                </c:pt>
                <c:pt idx="69">
                  <c:v>873.60712062953451</c:v>
                </c:pt>
                <c:pt idx="70">
                  <c:v>940.53008822408356</c:v>
                </c:pt>
                <c:pt idx="71">
                  <c:v>957.7096160726054</c:v>
                </c:pt>
                <c:pt idx="72">
                  <c:v>911.79542784550495</c:v>
                </c:pt>
                <c:pt idx="73">
                  <c:v>892.70651919550653</c:v>
                </c:pt>
                <c:pt idx="74">
                  <c:v>854.55045367060393</c:v>
                </c:pt>
                <c:pt idx="75">
                  <c:v>806.8541975469409</c:v>
                </c:pt>
                <c:pt idx="76">
                  <c:v>771.06116493884952</c:v>
                </c:pt>
                <c:pt idx="77">
                  <c:v>803.74166324121074</c:v>
                </c:pt>
                <c:pt idx="78">
                  <c:v>826.20458077361991</c:v>
                </c:pt>
                <c:pt idx="79">
                  <c:v>834.48090410978784</c:v>
                </c:pt>
                <c:pt idx="80">
                  <c:v>830.22865366165752</c:v>
                </c:pt>
                <c:pt idx="81">
                  <c:v>830.65762770413232</c:v>
                </c:pt>
                <c:pt idx="82">
                  <c:v>853.46387286175946</c:v>
                </c:pt>
                <c:pt idx="83">
                  <c:v>845.17961970939086</c:v>
                </c:pt>
                <c:pt idx="84">
                  <c:v>853.61694943867644</c:v>
                </c:pt>
                <c:pt idx="85">
                  <c:v>848.74130150911583</c:v>
                </c:pt>
                <c:pt idx="86">
                  <c:v>826.44024205531662</c:v>
                </c:pt>
                <c:pt idx="87">
                  <c:v>770.01042719400823</c:v>
                </c:pt>
                <c:pt idx="88">
                  <c:v>778.53467850880975</c:v>
                </c:pt>
                <c:pt idx="89">
                  <c:v>811.37657353490135</c:v>
                </c:pt>
                <c:pt idx="90">
                  <c:v>817.32788593080977</c:v>
                </c:pt>
                <c:pt idx="91">
                  <c:v>793.37351472360933</c:v>
                </c:pt>
                <c:pt idx="92">
                  <c:v>795.70965659953026</c:v>
                </c:pt>
                <c:pt idx="93">
                  <c:v>785.76322801674917</c:v>
                </c:pt>
                <c:pt idx="94">
                  <c:v>796.18255811050346</c:v>
                </c:pt>
                <c:pt idx="95">
                  <c:v>838.99017869851582</c:v>
                </c:pt>
                <c:pt idx="96">
                  <c:v>847.32525301660655</c:v>
                </c:pt>
                <c:pt idx="97">
                  <c:v>826.73442391062326</c:v>
                </c:pt>
                <c:pt idx="98">
                  <c:v>844.41568077873671</c:v>
                </c:pt>
                <c:pt idx="99">
                  <c:v>798.3191218269136</c:v>
                </c:pt>
                <c:pt idx="100">
                  <c:v>799.61196675369479</c:v>
                </c:pt>
              </c:numCache>
            </c:numRef>
          </c:val>
          <c:smooth val="0"/>
          <c:extLst>
            <c:ext xmlns:c16="http://schemas.microsoft.com/office/drawing/2014/chart" uri="{C3380CC4-5D6E-409C-BE32-E72D297353CC}">
              <c16:uniqueId val="{00000001-6B50-4BE6-88F1-15BCB1572AFD}"/>
            </c:ext>
          </c:extLst>
        </c:ser>
        <c:dLbls>
          <c:showLegendKey val="0"/>
          <c:showVal val="0"/>
          <c:showCatName val="0"/>
          <c:showSerName val="0"/>
          <c:showPercent val="0"/>
          <c:showBubbleSize val="0"/>
        </c:dLbls>
        <c:marker val="1"/>
        <c:smooth val="0"/>
        <c:axId val="2105584287"/>
        <c:axId val="1973114703"/>
      </c:lineChart>
      <c:dateAx>
        <c:axId val="2113241839"/>
        <c:scaling>
          <c:orientation val="minMax"/>
          <c:min val="41395"/>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13242255"/>
        <c:crosses val="autoZero"/>
        <c:auto val="1"/>
        <c:lblOffset val="100"/>
        <c:baseTimeUnit val="months"/>
        <c:majorUnit val="1"/>
        <c:majorTimeUnit val="years"/>
      </c:dateAx>
      <c:valAx>
        <c:axId val="21132422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13241839"/>
        <c:crosses val="autoZero"/>
        <c:crossBetween val="between"/>
      </c:valAx>
      <c:valAx>
        <c:axId val="197311470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05584287"/>
        <c:crosses val="max"/>
        <c:crossBetween val="between"/>
      </c:valAx>
      <c:dateAx>
        <c:axId val="2105584287"/>
        <c:scaling>
          <c:orientation val="minMax"/>
        </c:scaling>
        <c:delete val="1"/>
        <c:axPos val="b"/>
        <c:numFmt formatCode="mmm\-yy" sourceLinked="1"/>
        <c:majorTickMark val="out"/>
        <c:minorTickMark val="none"/>
        <c:tickLblPos val="nextTo"/>
        <c:crossAx val="1973114703"/>
        <c:crosses val="autoZero"/>
        <c:auto val="1"/>
        <c:lblOffset val="100"/>
        <c:baseTimeUnit val="months"/>
      </c:date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latin typeface="+mn-lt"/>
                <a:ea typeface="+mn-ea"/>
                <a:cs typeface="+mn-cs"/>
              </a:rPr>
              <a:t>İSTANBUL: KONUT SATIŞ HACMİ &amp; KFE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5"/>
          <c:order val="0"/>
          <c:tx>
            <c:strRef>
              <c:f>'Rapor Verisi'!$AD$1</c:f>
              <c:strCache>
                <c:ptCount val="1"/>
                <c:pt idx="0">
                  <c:v>Toplam Konut Satış Hacmi (Milyar TL)</c:v>
                </c:pt>
              </c:strCache>
            </c:strRef>
          </c:tx>
          <c:spPr>
            <a:solidFill>
              <a:srgbClr val="25B98B"/>
            </a:solidFill>
            <a:ln>
              <a:solidFill>
                <a:srgbClr val="25B98B"/>
              </a:solidFill>
            </a:ln>
            <a:effectLst/>
          </c:spPr>
          <c:invertIfNegative val="0"/>
          <c:cat>
            <c:numRef>
              <c:f>'Rapor Verisi'!$W$2:$W$102</c:f>
              <c:numCache>
                <c:formatCode>mmm\-yy</c:formatCode>
                <c:ptCount val="10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numCache>
            </c:numRef>
          </c:cat>
          <c:val>
            <c:numRef>
              <c:f>'Rapor Verisi'!$AD$2:$AD$102</c:f>
              <c:numCache>
                <c:formatCode>#,##0</c:formatCode>
                <c:ptCount val="101"/>
                <c:pt idx="0">
                  <c:v>3.7633393000000006</c:v>
                </c:pt>
                <c:pt idx="1">
                  <c:v>4.0099002699999993</c:v>
                </c:pt>
                <c:pt idx="2">
                  <c:v>4.6537274999999996</c:v>
                </c:pt>
                <c:pt idx="3">
                  <c:v>4.5455363300000009</c:v>
                </c:pt>
                <c:pt idx="4">
                  <c:v>4.8858134000000009</c:v>
                </c:pt>
                <c:pt idx="5">
                  <c:v>4.3802955299999997</c:v>
                </c:pt>
                <c:pt idx="6">
                  <c:v>4.7532266400000012</c:v>
                </c:pt>
                <c:pt idx="7">
                  <c:v>3.4630135000000002</c:v>
                </c:pt>
                <c:pt idx="8">
                  <c:v>4.3433843999999997</c:v>
                </c:pt>
                <c:pt idx="9">
                  <c:v>3.5581771</c:v>
                </c:pt>
                <c:pt idx="10">
                  <c:v>5.17952835</c:v>
                </c:pt>
                <c:pt idx="11">
                  <c:v>5.9352874199999999</c:v>
                </c:pt>
                <c:pt idx="12">
                  <c:v>4.3094644899999999</c:v>
                </c:pt>
                <c:pt idx="13">
                  <c:v>4.2610744800000004</c:v>
                </c:pt>
                <c:pt idx="14">
                  <c:v>4.4633413800000001</c:v>
                </c:pt>
                <c:pt idx="15">
                  <c:v>4.4544851999999997</c:v>
                </c:pt>
                <c:pt idx="16">
                  <c:v>4.7270310799999997</c:v>
                </c:pt>
                <c:pt idx="17">
                  <c:v>5.2388542400000002</c:v>
                </c:pt>
                <c:pt idx="18">
                  <c:v>4.7801564799999996</c:v>
                </c:pt>
                <c:pt idx="19">
                  <c:v>4.9468938600000003</c:v>
                </c:pt>
                <c:pt idx="20">
                  <c:v>6.0509316000000002</c:v>
                </c:pt>
                <c:pt idx="21">
                  <c:v>5.1130392000000002</c:v>
                </c:pt>
                <c:pt idx="22">
                  <c:v>5.9228238600000003</c:v>
                </c:pt>
                <c:pt idx="23">
                  <c:v>8.2243189000000001</c:v>
                </c:pt>
                <c:pt idx="24">
                  <c:v>5.3015369400000001</c:v>
                </c:pt>
                <c:pt idx="25">
                  <c:v>5.8187717000000001</c:v>
                </c:pt>
                <c:pt idx="26">
                  <c:v>7.3664782000000004</c:v>
                </c:pt>
                <c:pt idx="27">
                  <c:v>7.9563390299999996</c:v>
                </c:pt>
                <c:pt idx="28">
                  <c:v>7.55785704</c:v>
                </c:pt>
                <c:pt idx="29">
                  <c:v>7.6590766800000001</c:v>
                </c:pt>
                <c:pt idx="30">
                  <c:v>6.2179939800000001</c:v>
                </c:pt>
                <c:pt idx="31">
                  <c:v>6.82183458</c:v>
                </c:pt>
                <c:pt idx="32">
                  <c:v>5.9980698800000001</c:v>
                </c:pt>
                <c:pt idx="33">
                  <c:v>7.0614244800000003</c:v>
                </c:pt>
                <c:pt idx="34">
                  <c:v>7.8721439999999996</c:v>
                </c:pt>
                <c:pt idx="35">
                  <c:v>10.44146295</c:v>
                </c:pt>
                <c:pt idx="36">
                  <c:v>6.0669397600000003</c:v>
                </c:pt>
                <c:pt idx="37">
                  <c:v>7.1187393800000001</c:v>
                </c:pt>
                <c:pt idx="38">
                  <c:v>8.7558531599999991</c:v>
                </c:pt>
                <c:pt idx="39">
                  <c:v>7.9202997999999996</c:v>
                </c:pt>
                <c:pt idx="40">
                  <c:v>8.9239439600000008</c:v>
                </c:pt>
                <c:pt idx="41">
                  <c:v>8.4695102999999996</c:v>
                </c:pt>
                <c:pt idx="42">
                  <c:v>5.1063869999999998</c:v>
                </c:pt>
                <c:pt idx="43">
                  <c:v>7.6351586600000001</c:v>
                </c:pt>
                <c:pt idx="44">
                  <c:v>7.4836271999999999</c:v>
                </c:pt>
                <c:pt idx="45">
                  <c:v>9.1733587199999995</c:v>
                </c:pt>
                <c:pt idx="46">
                  <c:v>9.817663640000001</c:v>
                </c:pt>
                <c:pt idx="47">
                  <c:v>11.044813870000002</c:v>
                </c:pt>
                <c:pt idx="48">
                  <c:v>6.930737220000001</c:v>
                </c:pt>
                <c:pt idx="49">
                  <c:v>7.8495940300000013</c:v>
                </c:pt>
                <c:pt idx="50">
                  <c:v>10.070847390000001</c:v>
                </c:pt>
                <c:pt idx="51">
                  <c:v>9.0503679800000008</c:v>
                </c:pt>
                <c:pt idx="52">
                  <c:v>9.2496547799999984</c:v>
                </c:pt>
                <c:pt idx="53">
                  <c:v>8.1882102000000003</c:v>
                </c:pt>
                <c:pt idx="54">
                  <c:v>8.2731533300000013</c:v>
                </c:pt>
                <c:pt idx="55">
                  <c:v>8.5721159999999994</c:v>
                </c:pt>
                <c:pt idx="56">
                  <c:v>10.726012289999998</c:v>
                </c:pt>
                <c:pt idx="57">
                  <c:v>9.6713246600000016</c:v>
                </c:pt>
                <c:pt idx="58">
                  <c:v>9.1765259700000001</c:v>
                </c:pt>
                <c:pt idx="59">
                  <c:v>10.695255479999998</c:v>
                </c:pt>
                <c:pt idx="60">
                  <c:v>7.7816536000000003</c:v>
                </c:pt>
                <c:pt idx="61">
                  <c:v>7.8229305</c:v>
                </c:pt>
                <c:pt idx="62">
                  <c:v>8.9306950799999996</c:v>
                </c:pt>
                <c:pt idx="63">
                  <c:v>8.3860599800000006</c:v>
                </c:pt>
                <c:pt idx="64">
                  <c:v>9.7099252200000006</c:v>
                </c:pt>
                <c:pt idx="65">
                  <c:v>9.9400221900000005</c:v>
                </c:pt>
                <c:pt idx="66">
                  <c:v>9.4295054699999987</c:v>
                </c:pt>
                <c:pt idx="67">
                  <c:v>7.4518241200000013</c:v>
                </c:pt>
                <c:pt idx="68">
                  <c:v>10.085560239999998</c:v>
                </c:pt>
                <c:pt idx="69">
                  <c:v>13.913105039999998</c:v>
                </c:pt>
                <c:pt idx="70">
                  <c:v>8.1229393000000005</c:v>
                </c:pt>
                <c:pt idx="71">
                  <c:v>13.49954883</c:v>
                </c:pt>
                <c:pt idx="72">
                  <c:v>6.5932190999999998</c:v>
                </c:pt>
                <c:pt idx="73">
                  <c:v>6.7995985399999999</c:v>
                </c:pt>
                <c:pt idx="74">
                  <c:v>8.9089044000000026</c:v>
                </c:pt>
                <c:pt idx="75">
                  <c:v>7.9431250800000006</c:v>
                </c:pt>
                <c:pt idx="76">
                  <c:v>8.07498352</c:v>
                </c:pt>
                <c:pt idx="77">
                  <c:v>4.7035530000000003</c:v>
                </c:pt>
                <c:pt idx="78">
                  <c:v>8.1034805600000013</c:v>
                </c:pt>
                <c:pt idx="79">
                  <c:v>7.4608938</c:v>
                </c:pt>
                <c:pt idx="80">
                  <c:v>11.0443608</c:v>
                </c:pt>
                <c:pt idx="81">
                  <c:v>11.75921943</c:v>
                </c:pt>
                <c:pt idx="82">
                  <c:v>12.20229192</c:v>
                </c:pt>
                <c:pt idx="83">
                  <c:v>19.909744109999998</c:v>
                </c:pt>
                <c:pt idx="84">
                  <c:v>10.745355639999998</c:v>
                </c:pt>
                <c:pt idx="85">
                  <c:v>11.636483760000001</c:v>
                </c:pt>
                <c:pt idx="86">
                  <c:v>10.365962720000001</c:v>
                </c:pt>
                <c:pt idx="87">
                  <c:v>3.2126260200000001</c:v>
                </c:pt>
                <c:pt idx="88">
                  <c:v>4.1387407999999999</c:v>
                </c:pt>
                <c:pt idx="89">
                  <c:v>15.924407049999999</c:v>
                </c:pt>
                <c:pt idx="90">
                  <c:v>22.09138368</c:v>
                </c:pt>
                <c:pt idx="91">
                  <c:v>17.444859879999999</c:v>
                </c:pt>
                <c:pt idx="92">
                  <c:v>15.187078059999999</c:v>
                </c:pt>
                <c:pt idx="93">
                  <c:v>13.7909202</c:v>
                </c:pt>
                <c:pt idx="94">
                  <c:v>13.494360820000001</c:v>
                </c:pt>
                <c:pt idx="95">
                  <c:v>13.120617680000001</c:v>
                </c:pt>
                <c:pt idx="96">
                  <c:v>8.5696752800000002</c:v>
                </c:pt>
                <c:pt idx="97">
                  <c:v>10.054703379999999</c:v>
                </c:pt>
                <c:pt idx="98">
                  <c:v>14.188353040000001</c:v>
                </c:pt>
                <c:pt idx="99">
                  <c:v>12.5502012</c:v>
                </c:pt>
                <c:pt idx="100">
                  <c:v>7.5819469599999998</c:v>
                </c:pt>
              </c:numCache>
            </c:numRef>
          </c:val>
          <c:extLst>
            <c:ext xmlns:c16="http://schemas.microsoft.com/office/drawing/2014/chart" uri="{C3380CC4-5D6E-409C-BE32-E72D297353CC}">
              <c16:uniqueId val="{00000000-B9C8-4B8F-8E51-8FBE247D5BDB}"/>
            </c:ext>
          </c:extLst>
        </c:ser>
        <c:dLbls>
          <c:showLegendKey val="0"/>
          <c:showVal val="0"/>
          <c:showCatName val="0"/>
          <c:showSerName val="0"/>
          <c:showPercent val="0"/>
          <c:showBubbleSize val="0"/>
        </c:dLbls>
        <c:gapWidth val="150"/>
        <c:axId val="1173577728"/>
        <c:axId val="1173579392"/>
      </c:barChart>
      <c:lineChart>
        <c:grouping val="standard"/>
        <c:varyColors val="0"/>
        <c:ser>
          <c:idx val="6"/>
          <c:order val="1"/>
          <c:tx>
            <c:strRef>
              <c:f>'Rapor Verisi'!$AE$1</c:f>
              <c:strCache>
                <c:ptCount val="1"/>
                <c:pt idx="0">
                  <c:v>Konut Fiyat Endeksi (KFE)</c:v>
                </c:pt>
              </c:strCache>
            </c:strRef>
          </c:tx>
          <c:spPr>
            <a:ln w="28575" cap="rnd">
              <a:solidFill>
                <a:schemeClr val="accent6"/>
              </a:solidFill>
              <a:round/>
            </a:ln>
            <a:effectLst/>
          </c:spPr>
          <c:marker>
            <c:symbol val="none"/>
          </c:marker>
          <c:cat>
            <c:numRef>
              <c:f>'Rapor Verisi'!$W$2:$W$102</c:f>
              <c:numCache>
                <c:formatCode>mmm\-yy</c:formatCode>
                <c:ptCount val="10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numCache>
            </c:numRef>
          </c:cat>
          <c:val>
            <c:numRef>
              <c:f>'Rapor Verisi'!$AE$2:$AE$102</c:f>
              <c:numCache>
                <c:formatCode>#,##0.00</c:formatCode>
                <c:ptCount val="101"/>
                <c:pt idx="0">
                  <c:v>47.8</c:v>
                </c:pt>
                <c:pt idx="1">
                  <c:v>48.8</c:v>
                </c:pt>
                <c:pt idx="2">
                  <c:v>49.9</c:v>
                </c:pt>
                <c:pt idx="3">
                  <c:v>50.9</c:v>
                </c:pt>
                <c:pt idx="4">
                  <c:v>51.6</c:v>
                </c:pt>
                <c:pt idx="5">
                  <c:v>52.4</c:v>
                </c:pt>
                <c:pt idx="6">
                  <c:v>52.9</c:v>
                </c:pt>
                <c:pt idx="7">
                  <c:v>53.5</c:v>
                </c:pt>
                <c:pt idx="8">
                  <c:v>54.3</c:v>
                </c:pt>
                <c:pt idx="9">
                  <c:v>55</c:v>
                </c:pt>
                <c:pt idx="10">
                  <c:v>56.2</c:v>
                </c:pt>
                <c:pt idx="11">
                  <c:v>56.7</c:v>
                </c:pt>
                <c:pt idx="12">
                  <c:v>57.2</c:v>
                </c:pt>
                <c:pt idx="13">
                  <c:v>58</c:v>
                </c:pt>
                <c:pt idx="14">
                  <c:v>58.9</c:v>
                </c:pt>
                <c:pt idx="15">
                  <c:v>60.4</c:v>
                </c:pt>
                <c:pt idx="16">
                  <c:v>61.3</c:v>
                </c:pt>
                <c:pt idx="17">
                  <c:v>62.2</c:v>
                </c:pt>
                <c:pt idx="18">
                  <c:v>63.6</c:v>
                </c:pt>
                <c:pt idx="19">
                  <c:v>65.099999999999994</c:v>
                </c:pt>
                <c:pt idx="20">
                  <c:v>66.2</c:v>
                </c:pt>
                <c:pt idx="21">
                  <c:v>67.2</c:v>
                </c:pt>
                <c:pt idx="22">
                  <c:v>68.5</c:v>
                </c:pt>
                <c:pt idx="23">
                  <c:v>69.7</c:v>
                </c:pt>
                <c:pt idx="24">
                  <c:v>71.3</c:v>
                </c:pt>
                <c:pt idx="25">
                  <c:v>73</c:v>
                </c:pt>
                <c:pt idx="26">
                  <c:v>74.400000000000006</c:v>
                </c:pt>
                <c:pt idx="27">
                  <c:v>76</c:v>
                </c:pt>
                <c:pt idx="28">
                  <c:v>77.7</c:v>
                </c:pt>
                <c:pt idx="29">
                  <c:v>79.2</c:v>
                </c:pt>
                <c:pt idx="30">
                  <c:v>80.2</c:v>
                </c:pt>
                <c:pt idx="31">
                  <c:v>80.7</c:v>
                </c:pt>
                <c:pt idx="32">
                  <c:v>81.900000000000006</c:v>
                </c:pt>
                <c:pt idx="33">
                  <c:v>83.3</c:v>
                </c:pt>
                <c:pt idx="34">
                  <c:v>84.8</c:v>
                </c:pt>
                <c:pt idx="35">
                  <c:v>85.8</c:v>
                </c:pt>
                <c:pt idx="36">
                  <c:v>87.2</c:v>
                </c:pt>
                <c:pt idx="37">
                  <c:v>88.2</c:v>
                </c:pt>
                <c:pt idx="38">
                  <c:v>89.3</c:v>
                </c:pt>
                <c:pt idx="39">
                  <c:v>90.6</c:v>
                </c:pt>
                <c:pt idx="40">
                  <c:v>91.6</c:v>
                </c:pt>
                <c:pt idx="41">
                  <c:v>92.3</c:v>
                </c:pt>
                <c:pt idx="42">
                  <c:v>92.9</c:v>
                </c:pt>
                <c:pt idx="43">
                  <c:v>94.2</c:v>
                </c:pt>
                <c:pt idx="44">
                  <c:v>94.9</c:v>
                </c:pt>
                <c:pt idx="45">
                  <c:v>95.3</c:v>
                </c:pt>
                <c:pt idx="46">
                  <c:v>95.7</c:v>
                </c:pt>
                <c:pt idx="47">
                  <c:v>96.8</c:v>
                </c:pt>
                <c:pt idx="48">
                  <c:v>97.5</c:v>
                </c:pt>
                <c:pt idx="49">
                  <c:v>98.6</c:v>
                </c:pt>
                <c:pt idx="50">
                  <c:v>99.4</c:v>
                </c:pt>
                <c:pt idx="51">
                  <c:v>99.8</c:v>
                </c:pt>
                <c:pt idx="52">
                  <c:v>100.4</c:v>
                </c:pt>
                <c:pt idx="53">
                  <c:v>100.5</c:v>
                </c:pt>
                <c:pt idx="54">
                  <c:v>100.4</c:v>
                </c:pt>
                <c:pt idx="55">
                  <c:v>100.2</c:v>
                </c:pt>
                <c:pt idx="56">
                  <c:v>100.5</c:v>
                </c:pt>
                <c:pt idx="57">
                  <c:v>100.8</c:v>
                </c:pt>
                <c:pt idx="58">
                  <c:v>100.7</c:v>
                </c:pt>
                <c:pt idx="59">
                  <c:v>101.1</c:v>
                </c:pt>
                <c:pt idx="60">
                  <c:v>101</c:v>
                </c:pt>
                <c:pt idx="61">
                  <c:v>101.4</c:v>
                </c:pt>
                <c:pt idx="62">
                  <c:v>101.1</c:v>
                </c:pt>
                <c:pt idx="63">
                  <c:v>102</c:v>
                </c:pt>
                <c:pt idx="64">
                  <c:v>102.7</c:v>
                </c:pt>
                <c:pt idx="65">
                  <c:v>102.9</c:v>
                </c:pt>
                <c:pt idx="66">
                  <c:v>102.5</c:v>
                </c:pt>
                <c:pt idx="67">
                  <c:v>102.2</c:v>
                </c:pt>
                <c:pt idx="68">
                  <c:v>101.9</c:v>
                </c:pt>
                <c:pt idx="69">
                  <c:v>103</c:v>
                </c:pt>
                <c:pt idx="70">
                  <c:v>103.2</c:v>
                </c:pt>
                <c:pt idx="71">
                  <c:v>102</c:v>
                </c:pt>
                <c:pt idx="72">
                  <c:v>100.2</c:v>
                </c:pt>
                <c:pt idx="73">
                  <c:v>99.7</c:v>
                </c:pt>
                <c:pt idx="74">
                  <c:v>99.6</c:v>
                </c:pt>
                <c:pt idx="75">
                  <c:v>100</c:v>
                </c:pt>
                <c:pt idx="76">
                  <c:v>100.4</c:v>
                </c:pt>
                <c:pt idx="77">
                  <c:v>100.5</c:v>
                </c:pt>
                <c:pt idx="78">
                  <c:v>99.9</c:v>
                </c:pt>
                <c:pt idx="79">
                  <c:v>101.5</c:v>
                </c:pt>
                <c:pt idx="80">
                  <c:v>102</c:v>
                </c:pt>
                <c:pt idx="81">
                  <c:v>103.2</c:v>
                </c:pt>
                <c:pt idx="82">
                  <c:v>104.5</c:v>
                </c:pt>
                <c:pt idx="83">
                  <c:v>105.7</c:v>
                </c:pt>
                <c:pt idx="84">
                  <c:v>107.4</c:v>
                </c:pt>
                <c:pt idx="85">
                  <c:v>109.8</c:v>
                </c:pt>
                <c:pt idx="86">
                  <c:v>111.2</c:v>
                </c:pt>
                <c:pt idx="87">
                  <c:v>113.1</c:v>
                </c:pt>
                <c:pt idx="88">
                  <c:v>117.6</c:v>
                </c:pt>
                <c:pt idx="89">
                  <c:v>120.8</c:v>
                </c:pt>
                <c:pt idx="90">
                  <c:v>122.4</c:v>
                </c:pt>
                <c:pt idx="91">
                  <c:v>125.1</c:v>
                </c:pt>
                <c:pt idx="92">
                  <c:v>128.19999999999999</c:v>
                </c:pt>
                <c:pt idx="93">
                  <c:v>131.4</c:v>
                </c:pt>
                <c:pt idx="94">
                  <c:v>133.5</c:v>
                </c:pt>
                <c:pt idx="95">
                  <c:v>135.19999999999999</c:v>
                </c:pt>
                <c:pt idx="96">
                  <c:v>137.19999999999999</c:v>
                </c:pt>
                <c:pt idx="97">
                  <c:v>140.30000000000001</c:v>
                </c:pt>
                <c:pt idx="98">
                  <c:v>143.19999999999999</c:v>
                </c:pt>
                <c:pt idx="99">
                  <c:v>145.30000000000001</c:v>
                </c:pt>
                <c:pt idx="100">
                  <c:v>149.30000000000001</c:v>
                </c:pt>
              </c:numCache>
            </c:numRef>
          </c:val>
          <c:smooth val="0"/>
          <c:extLst>
            <c:ext xmlns:c16="http://schemas.microsoft.com/office/drawing/2014/chart" uri="{C3380CC4-5D6E-409C-BE32-E72D297353CC}">
              <c16:uniqueId val="{00000001-B9C8-4B8F-8E51-8FBE247D5BDB}"/>
            </c:ext>
          </c:extLst>
        </c:ser>
        <c:dLbls>
          <c:showLegendKey val="0"/>
          <c:showVal val="0"/>
          <c:showCatName val="0"/>
          <c:showSerName val="0"/>
          <c:showPercent val="0"/>
          <c:showBubbleSize val="0"/>
        </c:dLbls>
        <c:marker val="1"/>
        <c:smooth val="0"/>
        <c:axId val="1080122064"/>
        <c:axId val="1170167232"/>
      </c:lineChart>
      <c:dateAx>
        <c:axId val="1173577728"/>
        <c:scaling>
          <c:orientation val="minMax"/>
          <c:min val="41395"/>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173579392"/>
        <c:crosses val="autoZero"/>
        <c:auto val="1"/>
        <c:lblOffset val="100"/>
        <c:baseTimeUnit val="months"/>
        <c:majorUnit val="1"/>
        <c:majorTimeUnit val="years"/>
      </c:dateAx>
      <c:valAx>
        <c:axId val="1173579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173577728"/>
        <c:crosses val="autoZero"/>
        <c:crossBetween val="between"/>
      </c:valAx>
      <c:valAx>
        <c:axId val="1170167232"/>
        <c:scaling>
          <c:orientation val="minMax"/>
          <c:max val="25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80122064"/>
        <c:crosses val="max"/>
        <c:crossBetween val="between"/>
        <c:majorUnit val="25"/>
      </c:valAx>
      <c:dateAx>
        <c:axId val="1080122064"/>
        <c:scaling>
          <c:orientation val="minMax"/>
        </c:scaling>
        <c:delete val="1"/>
        <c:axPos val="b"/>
        <c:numFmt formatCode="mmm\-yy" sourceLinked="1"/>
        <c:majorTickMark val="out"/>
        <c:minorTickMark val="none"/>
        <c:tickLblPos val="nextTo"/>
        <c:crossAx val="117016723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effectLst/>
                <a:latin typeface="+mn-lt"/>
                <a:ea typeface="+mn-ea"/>
                <a:cs typeface="+mn-cs"/>
              </a:rPr>
              <a:t>İSTANBUL: TOPLAM KONUT SATIŞLARI</a:t>
            </a:r>
            <a:endParaRPr lang="en-US" sz="1100" b="1" i="0" u="none" strike="noStrike" kern="1200" spc="0" baseline="0" dirty="0">
              <a:solidFill>
                <a:schemeClr val="accent6"/>
              </a:solidFill>
              <a:effectLst/>
              <a:latin typeface="+mn-lt"/>
              <a:ea typeface="+mn-ea"/>
              <a:cs typeface="+mn-cs"/>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Verisi'!$AP$1</c:f>
              <c:strCache>
                <c:ptCount val="1"/>
                <c:pt idx="0">
                  <c:v>Toplam Satışlar</c:v>
                </c:pt>
              </c:strCache>
            </c:strRef>
          </c:tx>
          <c:spPr>
            <a:solidFill>
              <a:srgbClr val="25B98B"/>
            </a:solidFill>
            <a:ln>
              <a:solidFill>
                <a:srgbClr val="25B98B"/>
              </a:solidFill>
            </a:ln>
            <a:effectLst/>
          </c:spPr>
          <c:invertIfNegative val="0"/>
          <c:cat>
            <c:numRef>
              <c:f>'Rapor Verisi'!$AO$2:$AO$103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Verisi'!$AP$2:$AP$103</c:f>
              <c:numCache>
                <c:formatCode>#,##0</c:formatCode>
                <c:ptCount val="102"/>
                <c:pt idx="0">
                  <c:v>18235</c:v>
                </c:pt>
                <c:pt idx="1">
                  <c:v>18971</c:v>
                </c:pt>
                <c:pt idx="2">
                  <c:v>21570</c:v>
                </c:pt>
                <c:pt idx="3">
                  <c:v>20791</c:v>
                </c:pt>
                <c:pt idx="4">
                  <c:v>22030</c:v>
                </c:pt>
                <c:pt idx="5">
                  <c:v>19357</c:v>
                </c:pt>
                <c:pt idx="6">
                  <c:v>20668</c:v>
                </c:pt>
                <c:pt idx="7">
                  <c:v>14930</c:v>
                </c:pt>
                <c:pt idx="8">
                  <c:v>18514</c:v>
                </c:pt>
                <c:pt idx="9">
                  <c:v>14866</c:v>
                </c:pt>
                <c:pt idx="10">
                  <c:v>20935</c:v>
                </c:pt>
                <c:pt idx="11">
                  <c:v>23922</c:v>
                </c:pt>
                <c:pt idx="12">
                  <c:v>17489</c:v>
                </c:pt>
                <c:pt idx="13">
                  <c:v>17121</c:v>
                </c:pt>
                <c:pt idx="14">
                  <c:v>17718</c:v>
                </c:pt>
                <c:pt idx="15">
                  <c:v>17130</c:v>
                </c:pt>
                <c:pt idx="16">
                  <c:v>17852</c:v>
                </c:pt>
                <c:pt idx="17">
                  <c:v>19252</c:v>
                </c:pt>
                <c:pt idx="18">
                  <c:v>17116</c:v>
                </c:pt>
                <c:pt idx="19">
                  <c:v>17349</c:v>
                </c:pt>
                <c:pt idx="20">
                  <c:v>20923</c:v>
                </c:pt>
                <c:pt idx="21">
                  <c:v>17240</c:v>
                </c:pt>
                <c:pt idx="22">
                  <c:v>19566</c:v>
                </c:pt>
                <c:pt idx="23">
                  <c:v>26698</c:v>
                </c:pt>
                <c:pt idx="24">
                  <c:v>16587</c:v>
                </c:pt>
                <c:pt idx="25">
                  <c:v>17690</c:v>
                </c:pt>
                <c:pt idx="26">
                  <c:v>21911</c:v>
                </c:pt>
                <c:pt idx="27">
                  <c:v>23197</c:v>
                </c:pt>
                <c:pt idx="28">
                  <c:v>21576</c:v>
                </c:pt>
                <c:pt idx="29">
                  <c:v>21612</c:v>
                </c:pt>
                <c:pt idx="30">
                  <c:v>17182</c:v>
                </c:pt>
                <c:pt idx="31">
                  <c:v>18873</c:v>
                </c:pt>
                <c:pt idx="32">
                  <c:v>15994</c:v>
                </c:pt>
                <c:pt idx="33">
                  <c:v>18468</c:v>
                </c:pt>
                <c:pt idx="34">
                  <c:v>20082</c:v>
                </c:pt>
                <c:pt idx="35">
                  <c:v>26595</c:v>
                </c:pt>
                <c:pt idx="36">
                  <c:v>15526</c:v>
                </c:pt>
                <c:pt idx="37">
                  <c:v>18142</c:v>
                </c:pt>
                <c:pt idx="38">
                  <c:v>21993</c:v>
                </c:pt>
                <c:pt idx="39">
                  <c:v>19537</c:v>
                </c:pt>
                <c:pt idx="40">
                  <c:v>21638</c:v>
                </c:pt>
                <c:pt idx="41">
                  <c:v>20406</c:v>
                </c:pt>
                <c:pt idx="42">
                  <c:v>11903</c:v>
                </c:pt>
                <c:pt idx="43">
                  <c:v>17503</c:v>
                </c:pt>
                <c:pt idx="44">
                  <c:v>17040</c:v>
                </c:pt>
                <c:pt idx="45">
                  <c:v>21094</c:v>
                </c:pt>
                <c:pt idx="46">
                  <c:v>22499</c:v>
                </c:pt>
                <c:pt idx="47">
                  <c:v>25147</c:v>
                </c:pt>
                <c:pt idx="48">
                  <c:v>15807</c:v>
                </c:pt>
                <c:pt idx="49">
                  <c:v>17783</c:v>
                </c:pt>
                <c:pt idx="50">
                  <c:v>22443</c:v>
                </c:pt>
                <c:pt idx="51">
                  <c:v>20066</c:v>
                </c:pt>
                <c:pt idx="52">
                  <c:v>20287</c:v>
                </c:pt>
                <c:pt idx="53">
                  <c:v>17970</c:v>
                </c:pt>
                <c:pt idx="54">
                  <c:v>18083</c:v>
                </c:pt>
                <c:pt idx="55">
                  <c:v>18696</c:v>
                </c:pt>
                <c:pt idx="56">
                  <c:v>23471</c:v>
                </c:pt>
                <c:pt idx="57">
                  <c:v>20906</c:v>
                </c:pt>
                <c:pt idx="58">
                  <c:v>19939</c:v>
                </c:pt>
                <c:pt idx="59">
                  <c:v>22932</c:v>
                </c:pt>
                <c:pt idx="60">
                  <c:v>16336</c:v>
                </c:pt>
                <c:pt idx="61">
                  <c:v>16247</c:v>
                </c:pt>
                <c:pt idx="62">
                  <c:v>18714</c:v>
                </c:pt>
                <c:pt idx="63">
                  <c:v>17414</c:v>
                </c:pt>
                <c:pt idx="64">
                  <c:v>20061</c:v>
                </c:pt>
                <c:pt idx="65">
                  <c:v>20547</c:v>
                </c:pt>
                <c:pt idx="66">
                  <c:v>19503</c:v>
                </c:pt>
                <c:pt idx="67">
                  <c:v>15262</c:v>
                </c:pt>
                <c:pt idx="68">
                  <c:v>20216</c:v>
                </c:pt>
                <c:pt idx="69">
                  <c:v>27156</c:v>
                </c:pt>
                <c:pt idx="70">
                  <c:v>16058</c:v>
                </c:pt>
                <c:pt idx="71">
                  <c:v>26541</c:v>
                </c:pt>
                <c:pt idx="72">
                  <c:v>13455</c:v>
                </c:pt>
                <c:pt idx="73">
                  <c:v>14462</c:v>
                </c:pt>
                <c:pt idx="74">
                  <c:v>19140</c:v>
                </c:pt>
                <c:pt idx="75">
                  <c:v>17148</c:v>
                </c:pt>
                <c:pt idx="76">
                  <c:v>17296</c:v>
                </c:pt>
                <c:pt idx="77">
                  <c:v>10060</c:v>
                </c:pt>
                <c:pt idx="78">
                  <c:v>17276</c:v>
                </c:pt>
                <c:pt idx="79">
                  <c:v>15881</c:v>
                </c:pt>
                <c:pt idx="80">
                  <c:v>23265</c:v>
                </c:pt>
                <c:pt idx="81">
                  <c:v>24451</c:v>
                </c:pt>
                <c:pt idx="82">
                  <c:v>24924</c:v>
                </c:pt>
                <c:pt idx="83">
                  <c:v>40317</c:v>
                </c:pt>
                <c:pt idx="84">
                  <c:v>21251</c:v>
                </c:pt>
                <c:pt idx="85">
                  <c:v>22662</c:v>
                </c:pt>
                <c:pt idx="86">
                  <c:v>19846</c:v>
                </c:pt>
                <c:pt idx="87">
                  <c:v>6113</c:v>
                </c:pt>
                <c:pt idx="88">
                  <c:v>7640</c:v>
                </c:pt>
                <c:pt idx="89">
                  <c:v>28799</c:v>
                </c:pt>
                <c:pt idx="90">
                  <c:v>39432</c:v>
                </c:pt>
                <c:pt idx="91">
                  <c:v>30292</c:v>
                </c:pt>
                <c:pt idx="92">
                  <c:v>25399</c:v>
                </c:pt>
                <c:pt idx="93">
                  <c:v>22270</c:v>
                </c:pt>
                <c:pt idx="94">
                  <c:v>21158</c:v>
                </c:pt>
                <c:pt idx="95">
                  <c:v>20236</c:v>
                </c:pt>
                <c:pt idx="96">
                  <c:v>13666</c:v>
                </c:pt>
                <c:pt idx="97">
                  <c:v>15929</c:v>
                </c:pt>
                <c:pt idx="98">
                  <c:v>22007</c:v>
                </c:pt>
                <c:pt idx="99">
                  <c:v>19260</c:v>
                </c:pt>
                <c:pt idx="100">
                  <c:v>11356</c:v>
                </c:pt>
                <c:pt idx="101">
                  <c:v>25833</c:v>
                </c:pt>
              </c:numCache>
            </c:numRef>
          </c:val>
          <c:extLst>
            <c:ext xmlns:c16="http://schemas.microsoft.com/office/drawing/2014/chart" uri="{C3380CC4-5D6E-409C-BE32-E72D297353CC}">
              <c16:uniqueId val="{00000000-AF37-42B1-8FA2-33FC7E08A515}"/>
            </c:ext>
          </c:extLst>
        </c:ser>
        <c:dLbls>
          <c:showLegendKey val="0"/>
          <c:showVal val="0"/>
          <c:showCatName val="0"/>
          <c:showSerName val="0"/>
          <c:showPercent val="0"/>
          <c:showBubbleSize val="0"/>
        </c:dLbls>
        <c:gapWidth val="219"/>
        <c:overlap val="-27"/>
        <c:axId val="776086655"/>
        <c:axId val="776087071"/>
      </c:barChart>
      <c:dateAx>
        <c:axId val="776086655"/>
        <c:scaling>
          <c:orientation val="minMax"/>
          <c:min val="41426"/>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776087071"/>
        <c:crosses val="autoZero"/>
        <c:auto val="1"/>
        <c:lblOffset val="100"/>
        <c:baseTimeUnit val="months"/>
        <c:majorUnit val="1"/>
        <c:majorTimeUnit val="years"/>
      </c:dateAx>
      <c:valAx>
        <c:axId val="776087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776086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effectLst/>
                <a:latin typeface="+mn-lt"/>
                <a:ea typeface="+mn-ea"/>
                <a:cs typeface="+mn-cs"/>
              </a:rPr>
              <a:t>İSTANBUL: İPOTEKLİ SATIŞLAR &amp; KKFO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1"/>
          <c:order val="0"/>
          <c:tx>
            <c:strRef>
              <c:f>'Rapor Verisi'!$AJ$1</c:f>
              <c:strCache>
                <c:ptCount val="1"/>
                <c:pt idx="0">
                  <c:v>İpotekli Satışlar: İlk El</c:v>
                </c:pt>
              </c:strCache>
            </c:strRef>
          </c:tx>
          <c:spPr>
            <a:ln w="28575" cap="rnd">
              <a:solidFill>
                <a:schemeClr val="accent6"/>
              </a:solidFill>
              <a:round/>
            </a:ln>
            <a:effectLst/>
          </c:spPr>
          <c:marker>
            <c:symbol val="none"/>
          </c:marker>
          <c:cat>
            <c:numRef>
              <c:f>'Rapor Verisi'!$AH$2:$AH$103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Verisi'!$AJ$2:$AJ$103</c:f>
              <c:numCache>
                <c:formatCode>General</c:formatCode>
                <c:ptCount val="102"/>
                <c:pt idx="0">
                  <c:v>4066</c:v>
                </c:pt>
                <c:pt idx="1">
                  <c:v>4195</c:v>
                </c:pt>
                <c:pt idx="2">
                  <c:v>4742</c:v>
                </c:pt>
                <c:pt idx="3">
                  <c:v>4415</c:v>
                </c:pt>
                <c:pt idx="4">
                  <c:v>4895</c:v>
                </c:pt>
                <c:pt idx="5">
                  <c:v>4491</c:v>
                </c:pt>
                <c:pt idx="6">
                  <c:v>4828</c:v>
                </c:pt>
                <c:pt idx="7">
                  <c:v>3310</c:v>
                </c:pt>
                <c:pt idx="8">
                  <c:v>3986</c:v>
                </c:pt>
                <c:pt idx="9">
                  <c:v>3120</c:v>
                </c:pt>
                <c:pt idx="10">
                  <c:v>4446</c:v>
                </c:pt>
                <c:pt idx="11">
                  <c:v>4615</c:v>
                </c:pt>
                <c:pt idx="12">
                  <c:v>3560</c:v>
                </c:pt>
                <c:pt idx="13">
                  <c:v>2937</c:v>
                </c:pt>
                <c:pt idx="14">
                  <c:v>2980</c:v>
                </c:pt>
                <c:pt idx="15">
                  <c:v>2608</c:v>
                </c:pt>
                <c:pt idx="16">
                  <c:v>3245</c:v>
                </c:pt>
                <c:pt idx="17">
                  <c:v>3291</c:v>
                </c:pt>
                <c:pt idx="18">
                  <c:v>3241</c:v>
                </c:pt>
                <c:pt idx="19">
                  <c:v>3226</c:v>
                </c:pt>
                <c:pt idx="20">
                  <c:v>4265</c:v>
                </c:pt>
                <c:pt idx="21">
                  <c:v>3399</c:v>
                </c:pt>
                <c:pt idx="22">
                  <c:v>3520</c:v>
                </c:pt>
                <c:pt idx="23">
                  <c:v>4456</c:v>
                </c:pt>
                <c:pt idx="24">
                  <c:v>3420</c:v>
                </c:pt>
                <c:pt idx="25">
                  <c:v>3502</c:v>
                </c:pt>
                <c:pt idx="26">
                  <c:v>4119</c:v>
                </c:pt>
                <c:pt idx="27">
                  <c:v>4348</c:v>
                </c:pt>
                <c:pt idx="28">
                  <c:v>4208</c:v>
                </c:pt>
                <c:pt idx="29">
                  <c:v>4097</c:v>
                </c:pt>
                <c:pt idx="30">
                  <c:v>2967</c:v>
                </c:pt>
                <c:pt idx="31">
                  <c:v>3763</c:v>
                </c:pt>
                <c:pt idx="32">
                  <c:v>2822</c:v>
                </c:pt>
                <c:pt idx="33">
                  <c:v>3271</c:v>
                </c:pt>
                <c:pt idx="34">
                  <c:v>3225</c:v>
                </c:pt>
                <c:pt idx="35">
                  <c:v>4685</c:v>
                </c:pt>
                <c:pt idx="36">
                  <c:v>2659</c:v>
                </c:pt>
                <c:pt idx="37">
                  <c:v>3149</c:v>
                </c:pt>
                <c:pt idx="38">
                  <c:v>4220</c:v>
                </c:pt>
                <c:pt idx="39">
                  <c:v>3365</c:v>
                </c:pt>
                <c:pt idx="40">
                  <c:v>3496</c:v>
                </c:pt>
                <c:pt idx="41">
                  <c:v>3723</c:v>
                </c:pt>
                <c:pt idx="42">
                  <c:v>1880</c:v>
                </c:pt>
                <c:pt idx="43">
                  <c:v>3097</c:v>
                </c:pt>
                <c:pt idx="44">
                  <c:v>3411</c:v>
                </c:pt>
                <c:pt idx="45">
                  <c:v>4066</c:v>
                </c:pt>
                <c:pt idx="46">
                  <c:v>4279</c:v>
                </c:pt>
                <c:pt idx="47">
                  <c:v>4563</c:v>
                </c:pt>
                <c:pt idx="48">
                  <c:v>3033</c:v>
                </c:pt>
                <c:pt idx="49">
                  <c:v>3383</c:v>
                </c:pt>
                <c:pt idx="50">
                  <c:v>4201</c:v>
                </c:pt>
                <c:pt idx="51">
                  <c:v>3943</c:v>
                </c:pt>
                <c:pt idx="52">
                  <c:v>3497</c:v>
                </c:pt>
                <c:pt idx="53">
                  <c:v>3122</c:v>
                </c:pt>
                <c:pt idx="54">
                  <c:v>2960</c:v>
                </c:pt>
                <c:pt idx="55">
                  <c:v>3018</c:v>
                </c:pt>
                <c:pt idx="56">
                  <c:v>3469</c:v>
                </c:pt>
                <c:pt idx="57">
                  <c:v>3256</c:v>
                </c:pt>
                <c:pt idx="58">
                  <c:v>3133</c:v>
                </c:pt>
                <c:pt idx="59">
                  <c:v>3144</c:v>
                </c:pt>
                <c:pt idx="60">
                  <c:v>2550</c:v>
                </c:pt>
                <c:pt idx="61">
                  <c:v>2336</c:v>
                </c:pt>
                <c:pt idx="62">
                  <c:v>2810</c:v>
                </c:pt>
                <c:pt idx="63">
                  <c:v>2310</c:v>
                </c:pt>
                <c:pt idx="64">
                  <c:v>2697</c:v>
                </c:pt>
                <c:pt idx="65">
                  <c:v>3431</c:v>
                </c:pt>
                <c:pt idx="66">
                  <c:v>2231</c:v>
                </c:pt>
                <c:pt idx="67">
                  <c:v>915</c:v>
                </c:pt>
                <c:pt idx="68">
                  <c:v>891</c:v>
                </c:pt>
                <c:pt idx="69">
                  <c:v>1418</c:v>
                </c:pt>
                <c:pt idx="70">
                  <c:v>511</c:v>
                </c:pt>
                <c:pt idx="71">
                  <c:v>812</c:v>
                </c:pt>
                <c:pt idx="72">
                  <c:v>580</c:v>
                </c:pt>
                <c:pt idx="73">
                  <c:v>862</c:v>
                </c:pt>
                <c:pt idx="74">
                  <c:v>1531</c:v>
                </c:pt>
                <c:pt idx="75">
                  <c:v>1415</c:v>
                </c:pt>
                <c:pt idx="76">
                  <c:v>930</c:v>
                </c:pt>
                <c:pt idx="77">
                  <c:v>421</c:v>
                </c:pt>
                <c:pt idx="78">
                  <c:v>736</c:v>
                </c:pt>
                <c:pt idx="79">
                  <c:v>1492</c:v>
                </c:pt>
                <c:pt idx="80">
                  <c:v>2711</c:v>
                </c:pt>
                <c:pt idx="81">
                  <c:v>2790</c:v>
                </c:pt>
                <c:pt idx="82">
                  <c:v>2476</c:v>
                </c:pt>
                <c:pt idx="83">
                  <c:v>3035</c:v>
                </c:pt>
                <c:pt idx="84">
                  <c:v>2369</c:v>
                </c:pt>
                <c:pt idx="85">
                  <c:v>2691</c:v>
                </c:pt>
                <c:pt idx="86">
                  <c:v>2579</c:v>
                </c:pt>
                <c:pt idx="87">
                  <c:v>798</c:v>
                </c:pt>
                <c:pt idx="88">
                  <c:v>796</c:v>
                </c:pt>
                <c:pt idx="89">
                  <c:v>4247</c:v>
                </c:pt>
                <c:pt idx="90">
                  <c:v>6290</c:v>
                </c:pt>
                <c:pt idx="91">
                  <c:v>4046</c:v>
                </c:pt>
                <c:pt idx="92">
                  <c:v>1897</c:v>
                </c:pt>
                <c:pt idx="93">
                  <c:v>1410</c:v>
                </c:pt>
                <c:pt idx="94">
                  <c:v>1411</c:v>
                </c:pt>
                <c:pt idx="95">
                  <c:v>881</c:v>
                </c:pt>
                <c:pt idx="96">
                  <c:v>590</c:v>
                </c:pt>
                <c:pt idx="97">
                  <c:v>745</c:v>
                </c:pt>
                <c:pt idx="98">
                  <c:v>1109</c:v>
                </c:pt>
                <c:pt idx="99">
                  <c:v>847</c:v>
                </c:pt>
                <c:pt idx="100">
                  <c:v>516</c:v>
                </c:pt>
                <c:pt idx="101">
                  <c:v>1369</c:v>
                </c:pt>
              </c:numCache>
            </c:numRef>
          </c:val>
          <c:smooth val="0"/>
          <c:extLst>
            <c:ext xmlns:c16="http://schemas.microsoft.com/office/drawing/2014/chart" uri="{C3380CC4-5D6E-409C-BE32-E72D297353CC}">
              <c16:uniqueId val="{00000000-610E-4DD6-87A6-A6994839E6C5}"/>
            </c:ext>
          </c:extLst>
        </c:ser>
        <c:ser>
          <c:idx val="2"/>
          <c:order val="1"/>
          <c:tx>
            <c:strRef>
              <c:f>'Rapor Verisi'!$AK$1</c:f>
              <c:strCache>
                <c:ptCount val="1"/>
                <c:pt idx="0">
                  <c:v>İpotekli Satışlar: İkinci El</c:v>
                </c:pt>
              </c:strCache>
            </c:strRef>
          </c:tx>
          <c:spPr>
            <a:ln w="28575" cap="rnd">
              <a:solidFill>
                <a:srgbClr val="25B98B"/>
              </a:solidFill>
              <a:round/>
            </a:ln>
            <a:effectLst/>
          </c:spPr>
          <c:marker>
            <c:symbol val="none"/>
          </c:marker>
          <c:cat>
            <c:numRef>
              <c:f>'Rapor Verisi'!$AH$2:$AH$103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Verisi'!$AK$2:$AK$103</c:f>
              <c:numCache>
                <c:formatCode>General</c:formatCode>
                <c:ptCount val="102"/>
                <c:pt idx="0">
                  <c:v>4357</c:v>
                </c:pt>
                <c:pt idx="1">
                  <c:v>4641</c:v>
                </c:pt>
                <c:pt idx="2">
                  <c:v>5422</c:v>
                </c:pt>
                <c:pt idx="3">
                  <c:v>5311</c:v>
                </c:pt>
                <c:pt idx="4">
                  <c:v>5910</c:v>
                </c:pt>
                <c:pt idx="5">
                  <c:v>5271</c:v>
                </c:pt>
                <c:pt idx="6">
                  <c:v>5243</c:v>
                </c:pt>
                <c:pt idx="7">
                  <c:v>3524</c:v>
                </c:pt>
                <c:pt idx="8">
                  <c:v>4167</c:v>
                </c:pt>
                <c:pt idx="9">
                  <c:v>3148</c:v>
                </c:pt>
                <c:pt idx="10">
                  <c:v>4420</c:v>
                </c:pt>
                <c:pt idx="11">
                  <c:v>4454</c:v>
                </c:pt>
                <c:pt idx="12">
                  <c:v>3894</c:v>
                </c:pt>
                <c:pt idx="13">
                  <c:v>3081</c:v>
                </c:pt>
                <c:pt idx="14">
                  <c:v>3099</c:v>
                </c:pt>
                <c:pt idx="15">
                  <c:v>3059</c:v>
                </c:pt>
                <c:pt idx="16">
                  <c:v>3807</c:v>
                </c:pt>
                <c:pt idx="17">
                  <c:v>3996</c:v>
                </c:pt>
                <c:pt idx="18">
                  <c:v>3789</c:v>
                </c:pt>
                <c:pt idx="19">
                  <c:v>3756</c:v>
                </c:pt>
                <c:pt idx="20">
                  <c:v>5021</c:v>
                </c:pt>
                <c:pt idx="21">
                  <c:v>3939</c:v>
                </c:pt>
                <c:pt idx="22">
                  <c:v>4458</c:v>
                </c:pt>
                <c:pt idx="23">
                  <c:v>5130</c:v>
                </c:pt>
                <c:pt idx="24">
                  <c:v>3979</c:v>
                </c:pt>
                <c:pt idx="25">
                  <c:v>4384</c:v>
                </c:pt>
                <c:pt idx="26">
                  <c:v>5272</c:v>
                </c:pt>
                <c:pt idx="27">
                  <c:v>5370</c:v>
                </c:pt>
                <c:pt idx="28">
                  <c:v>4747</c:v>
                </c:pt>
                <c:pt idx="29">
                  <c:v>4814</c:v>
                </c:pt>
                <c:pt idx="30">
                  <c:v>3498</c:v>
                </c:pt>
                <c:pt idx="31">
                  <c:v>3830</c:v>
                </c:pt>
                <c:pt idx="32">
                  <c:v>3022</c:v>
                </c:pt>
                <c:pt idx="33">
                  <c:v>2846</c:v>
                </c:pt>
                <c:pt idx="34">
                  <c:v>3234</c:v>
                </c:pt>
                <c:pt idx="35">
                  <c:v>4141</c:v>
                </c:pt>
                <c:pt idx="36">
                  <c:v>3026</c:v>
                </c:pt>
                <c:pt idx="37">
                  <c:v>3479</c:v>
                </c:pt>
                <c:pt idx="38">
                  <c:v>4319</c:v>
                </c:pt>
                <c:pt idx="39">
                  <c:v>3685</c:v>
                </c:pt>
                <c:pt idx="40">
                  <c:v>3854</c:v>
                </c:pt>
                <c:pt idx="41">
                  <c:v>3931</c:v>
                </c:pt>
                <c:pt idx="42">
                  <c:v>2193</c:v>
                </c:pt>
                <c:pt idx="43">
                  <c:v>3303</c:v>
                </c:pt>
                <c:pt idx="44">
                  <c:v>3899</c:v>
                </c:pt>
                <c:pt idx="45">
                  <c:v>4555</c:v>
                </c:pt>
                <c:pt idx="46">
                  <c:v>4670</c:v>
                </c:pt>
                <c:pt idx="47">
                  <c:v>4528</c:v>
                </c:pt>
                <c:pt idx="48">
                  <c:v>3239</c:v>
                </c:pt>
                <c:pt idx="49">
                  <c:v>3864</c:v>
                </c:pt>
                <c:pt idx="50">
                  <c:v>5460</c:v>
                </c:pt>
                <c:pt idx="51">
                  <c:v>4603</c:v>
                </c:pt>
                <c:pt idx="52">
                  <c:v>4201</c:v>
                </c:pt>
                <c:pt idx="53">
                  <c:v>3841</c:v>
                </c:pt>
                <c:pt idx="54">
                  <c:v>3596</c:v>
                </c:pt>
                <c:pt idx="55">
                  <c:v>3572</c:v>
                </c:pt>
                <c:pt idx="56">
                  <c:v>3441</c:v>
                </c:pt>
                <c:pt idx="57">
                  <c:v>3777</c:v>
                </c:pt>
                <c:pt idx="58">
                  <c:v>3876</c:v>
                </c:pt>
                <c:pt idx="59">
                  <c:v>3372</c:v>
                </c:pt>
                <c:pt idx="60">
                  <c:v>2914</c:v>
                </c:pt>
                <c:pt idx="61">
                  <c:v>2854</c:v>
                </c:pt>
                <c:pt idx="62">
                  <c:v>3240</c:v>
                </c:pt>
                <c:pt idx="63">
                  <c:v>2737</c:v>
                </c:pt>
                <c:pt idx="64">
                  <c:v>3403</c:v>
                </c:pt>
                <c:pt idx="65">
                  <c:v>4363</c:v>
                </c:pt>
                <c:pt idx="66">
                  <c:v>2773</c:v>
                </c:pt>
                <c:pt idx="67">
                  <c:v>1167</c:v>
                </c:pt>
                <c:pt idx="68">
                  <c:v>972</c:v>
                </c:pt>
                <c:pt idx="69">
                  <c:v>746</c:v>
                </c:pt>
                <c:pt idx="70">
                  <c:v>476</c:v>
                </c:pt>
                <c:pt idx="71">
                  <c:v>649</c:v>
                </c:pt>
                <c:pt idx="72">
                  <c:v>635</c:v>
                </c:pt>
                <c:pt idx="73">
                  <c:v>862</c:v>
                </c:pt>
                <c:pt idx="74">
                  <c:v>1931</c:v>
                </c:pt>
                <c:pt idx="75">
                  <c:v>2292</c:v>
                </c:pt>
                <c:pt idx="76">
                  <c:v>1634</c:v>
                </c:pt>
                <c:pt idx="77">
                  <c:v>754</c:v>
                </c:pt>
                <c:pt idx="78">
                  <c:v>1407</c:v>
                </c:pt>
                <c:pt idx="79">
                  <c:v>2890</c:v>
                </c:pt>
                <c:pt idx="80">
                  <c:v>6008</c:v>
                </c:pt>
                <c:pt idx="81">
                  <c:v>5618</c:v>
                </c:pt>
                <c:pt idx="82">
                  <c:v>5707</c:v>
                </c:pt>
                <c:pt idx="83">
                  <c:v>7102</c:v>
                </c:pt>
                <c:pt idx="84">
                  <c:v>5246</c:v>
                </c:pt>
                <c:pt idx="85">
                  <c:v>5590</c:v>
                </c:pt>
                <c:pt idx="86">
                  <c:v>5264</c:v>
                </c:pt>
                <c:pt idx="87">
                  <c:v>1653</c:v>
                </c:pt>
                <c:pt idx="88">
                  <c:v>1774</c:v>
                </c:pt>
                <c:pt idx="89">
                  <c:v>10520</c:v>
                </c:pt>
                <c:pt idx="90">
                  <c:v>17710</c:v>
                </c:pt>
                <c:pt idx="91">
                  <c:v>11321</c:v>
                </c:pt>
                <c:pt idx="92">
                  <c:v>5630</c:v>
                </c:pt>
                <c:pt idx="93">
                  <c:v>4084</c:v>
                </c:pt>
                <c:pt idx="94">
                  <c:v>3593</c:v>
                </c:pt>
                <c:pt idx="95">
                  <c:v>2370</c:v>
                </c:pt>
                <c:pt idx="96">
                  <c:v>1748</c:v>
                </c:pt>
                <c:pt idx="97">
                  <c:v>2429</c:v>
                </c:pt>
                <c:pt idx="98">
                  <c:v>3534</c:v>
                </c:pt>
                <c:pt idx="99">
                  <c:v>2922</c:v>
                </c:pt>
                <c:pt idx="100">
                  <c:v>1694</c:v>
                </c:pt>
                <c:pt idx="101">
                  <c:v>4848</c:v>
                </c:pt>
              </c:numCache>
            </c:numRef>
          </c:val>
          <c:smooth val="0"/>
          <c:extLst>
            <c:ext xmlns:c16="http://schemas.microsoft.com/office/drawing/2014/chart" uri="{C3380CC4-5D6E-409C-BE32-E72D297353CC}">
              <c16:uniqueId val="{00000001-610E-4DD6-87A6-A6994839E6C5}"/>
            </c:ext>
          </c:extLst>
        </c:ser>
        <c:dLbls>
          <c:showLegendKey val="0"/>
          <c:showVal val="0"/>
          <c:showCatName val="0"/>
          <c:showSerName val="0"/>
          <c:showPercent val="0"/>
          <c:showBubbleSize val="0"/>
        </c:dLbls>
        <c:marker val="1"/>
        <c:smooth val="0"/>
        <c:axId val="988281632"/>
        <c:axId val="988267488"/>
      </c:lineChart>
      <c:lineChart>
        <c:grouping val="standard"/>
        <c:varyColors val="0"/>
        <c:ser>
          <c:idx val="3"/>
          <c:order val="2"/>
          <c:tx>
            <c:strRef>
              <c:f>'Rapor Verisi'!$AL$1</c:f>
              <c:strCache>
                <c:ptCount val="1"/>
                <c:pt idx="0">
                  <c:v>Konut Kredi Faiz Oranı (KKFO)</c:v>
                </c:pt>
              </c:strCache>
            </c:strRef>
          </c:tx>
          <c:spPr>
            <a:ln w="28575" cap="rnd">
              <a:solidFill>
                <a:srgbClr val="0070C0"/>
              </a:solidFill>
              <a:round/>
            </a:ln>
            <a:effectLst/>
          </c:spPr>
          <c:marker>
            <c:symbol val="none"/>
          </c:marker>
          <c:cat>
            <c:numRef>
              <c:f>'Rapor Verisi'!$AH$2:$AH$103</c:f>
              <c:numCache>
                <c:formatCode>mmm\-yy</c:formatCode>
                <c:ptCount val="10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numCache>
            </c:numRef>
          </c:cat>
          <c:val>
            <c:numRef>
              <c:f>'Rapor Verisi'!$AL$2:$AL$103</c:f>
              <c:numCache>
                <c:formatCode>0.00%</c:formatCode>
                <c:ptCount val="102"/>
                <c:pt idx="0">
                  <c:v>8.0000000000000002E-3</c:v>
                </c:pt>
                <c:pt idx="1">
                  <c:v>7.9000000000000008E-3</c:v>
                </c:pt>
                <c:pt idx="2">
                  <c:v>7.6E-3</c:v>
                </c:pt>
                <c:pt idx="3">
                  <c:v>7.4999999999999997E-3</c:v>
                </c:pt>
                <c:pt idx="4">
                  <c:v>7.1000000000000004E-3</c:v>
                </c:pt>
                <c:pt idx="5">
                  <c:v>7.1000000000000004E-3</c:v>
                </c:pt>
                <c:pt idx="6">
                  <c:v>7.9000000000000008E-3</c:v>
                </c:pt>
                <c:pt idx="7">
                  <c:v>8.6999999999999994E-3</c:v>
                </c:pt>
                <c:pt idx="8">
                  <c:v>9.1999999999999998E-3</c:v>
                </c:pt>
                <c:pt idx="9">
                  <c:v>9.025E-3</c:v>
                </c:pt>
                <c:pt idx="10">
                  <c:v>8.7583333333333332E-3</c:v>
                </c:pt>
                <c:pt idx="11">
                  <c:v>9.1000000000000004E-3</c:v>
                </c:pt>
                <c:pt idx="12">
                  <c:v>9.9000000000000008E-3</c:v>
                </c:pt>
                <c:pt idx="13">
                  <c:v>1.12E-2</c:v>
                </c:pt>
                <c:pt idx="14">
                  <c:v>1.15E-2</c:v>
                </c:pt>
                <c:pt idx="15">
                  <c:v>1.11E-2</c:v>
                </c:pt>
                <c:pt idx="16">
                  <c:v>1.04E-2</c:v>
                </c:pt>
                <c:pt idx="17">
                  <c:v>9.7999999999999997E-3</c:v>
                </c:pt>
                <c:pt idx="18">
                  <c:v>9.1999999999999998E-3</c:v>
                </c:pt>
                <c:pt idx="19">
                  <c:v>9.2149999999999992E-3</c:v>
                </c:pt>
                <c:pt idx="20">
                  <c:v>9.0895833333333349E-3</c:v>
                </c:pt>
                <c:pt idx="21">
                  <c:v>8.9600000000000009E-3</c:v>
                </c:pt>
                <c:pt idx="22">
                  <c:v>9.0937499999999994E-3</c:v>
                </c:pt>
                <c:pt idx="23">
                  <c:v>9.1770833333333322E-3</c:v>
                </c:pt>
                <c:pt idx="24">
                  <c:v>9.1716666666666665E-3</c:v>
                </c:pt>
                <c:pt idx="25">
                  <c:v>8.9979166666666662E-3</c:v>
                </c:pt>
                <c:pt idx="26">
                  <c:v>9.0145833333333328E-3</c:v>
                </c:pt>
                <c:pt idx="27">
                  <c:v>9.1374999999999998E-3</c:v>
                </c:pt>
                <c:pt idx="28">
                  <c:v>9.5750000000000002E-3</c:v>
                </c:pt>
                <c:pt idx="29">
                  <c:v>9.8875000000000005E-3</c:v>
                </c:pt>
                <c:pt idx="30">
                  <c:v>1.0233333333333332E-2</c:v>
                </c:pt>
                <c:pt idx="31">
                  <c:v>1.04875E-2</c:v>
                </c:pt>
                <c:pt idx="32">
                  <c:v>1.1310416666666667E-2</c:v>
                </c:pt>
                <c:pt idx="33">
                  <c:v>1.1918333333333333E-2</c:v>
                </c:pt>
                <c:pt idx="34">
                  <c:v>1.1770833333333333E-2</c:v>
                </c:pt>
                <c:pt idx="35">
                  <c:v>1.1670833333333335E-2</c:v>
                </c:pt>
                <c:pt idx="36">
                  <c:v>1.1893333333333334E-2</c:v>
                </c:pt>
                <c:pt idx="37">
                  <c:v>1.2037500000000001E-2</c:v>
                </c:pt>
                <c:pt idx="38">
                  <c:v>1.2043749999999999E-2</c:v>
                </c:pt>
                <c:pt idx="39">
                  <c:v>1.1938333333333334E-2</c:v>
                </c:pt>
                <c:pt idx="40">
                  <c:v>1.1631249999999999E-2</c:v>
                </c:pt>
                <c:pt idx="41">
                  <c:v>1.1529166666666668E-2</c:v>
                </c:pt>
                <c:pt idx="42">
                  <c:v>1.1390000000000001E-2</c:v>
                </c:pt>
                <c:pt idx="43">
                  <c:v>1.0714583333333335E-2</c:v>
                </c:pt>
                <c:pt idx="44">
                  <c:v>1.0073333333333332E-2</c:v>
                </c:pt>
                <c:pt idx="45">
                  <c:v>1.0095833333333333E-2</c:v>
                </c:pt>
                <c:pt idx="46">
                  <c:v>9.7437500000000007E-3</c:v>
                </c:pt>
                <c:pt idx="47">
                  <c:v>9.5199999999999989E-3</c:v>
                </c:pt>
                <c:pt idx="48">
                  <c:v>9.5437500000000001E-3</c:v>
                </c:pt>
                <c:pt idx="49">
                  <c:v>9.4812500000000001E-3</c:v>
                </c:pt>
                <c:pt idx="50">
                  <c:v>9.2133333333333321E-3</c:v>
                </c:pt>
                <c:pt idx="51">
                  <c:v>9.3958333333333324E-3</c:v>
                </c:pt>
                <c:pt idx="52">
                  <c:v>9.6208333333333337E-3</c:v>
                </c:pt>
                <c:pt idx="53">
                  <c:v>9.7666666666666666E-3</c:v>
                </c:pt>
                <c:pt idx="54">
                  <c:v>1.0012500000000001E-2</c:v>
                </c:pt>
                <c:pt idx="55">
                  <c:v>1.0408333333333332E-2</c:v>
                </c:pt>
                <c:pt idx="56">
                  <c:v>1.0723333333333333E-2</c:v>
                </c:pt>
                <c:pt idx="57">
                  <c:v>1.0870833333333335E-2</c:v>
                </c:pt>
                <c:pt idx="58">
                  <c:v>1.0931249999999998E-2</c:v>
                </c:pt>
                <c:pt idx="59">
                  <c:v>1.1270000000000001E-2</c:v>
                </c:pt>
                <c:pt idx="60">
                  <c:v>1.1783333333333335E-2</c:v>
                </c:pt>
                <c:pt idx="61">
                  <c:v>1.2235416666666665E-2</c:v>
                </c:pt>
                <c:pt idx="62">
                  <c:v>1.2323333333333332E-2</c:v>
                </c:pt>
                <c:pt idx="63">
                  <c:v>1.2358333333333334E-2</c:v>
                </c:pt>
                <c:pt idx="64">
                  <c:v>1.1564583333333333E-2</c:v>
                </c:pt>
                <c:pt idx="65">
                  <c:v>1.0915000000000001E-2</c:v>
                </c:pt>
                <c:pt idx="66">
                  <c:v>1.405E-2</c:v>
                </c:pt>
                <c:pt idx="67">
                  <c:v>1.5826666666666666E-2</c:v>
                </c:pt>
                <c:pt idx="68">
                  <c:v>2.0983333333333333E-2</c:v>
                </c:pt>
                <c:pt idx="69">
                  <c:v>2.4122916666666671E-2</c:v>
                </c:pt>
                <c:pt idx="70">
                  <c:v>2.3858333333333332E-2</c:v>
                </c:pt>
                <c:pt idx="71">
                  <c:v>2.318541666666667E-2</c:v>
                </c:pt>
                <c:pt idx="72">
                  <c:v>2.1850000000000001E-2</c:v>
                </c:pt>
                <c:pt idx="73">
                  <c:v>1.9152083333333333E-2</c:v>
                </c:pt>
                <c:pt idx="74">
                  <c:v>1.5131666666666668E-2</c:v>
                </c:pt>
                <c:pt idx="75">
                  <c:v>1.4749999999999999E-2</c:v>
                </c:pt>
                <c:pt idx="76">
                  <c:v>1.7043333333333334E-2</c:v>
                </c:pt>
                <c:pt idx="77">
                  <c:v>1.8172916666666667E-2</c:v>
                </c:pt>
                <c:pt idx="78">
                  <c:v>1.755E-2</c:v>
                </c:pt>
                <c:pt idx="79">
                  <c:v>1.1793333333333333E-2</c:v>
                </c:pt>
                <c:pt idx="80">
                  <c:v>1.0818749999999999E-2</c:v>
                </c:pt>
                <c:pt idx="81">
                  <c:v>1.0931249999999998E-2</c:v>
                </c:pt>
                <c:pt idx="82">
                  <c:v>1.0803333333333333E-2</c:v>
                </c:pt>
                <c:pt idx="83">
                  <c:v>1.0570833333333333E-2</c:v>
                </c:pt>
                <c:pt idx="84">
                  <c:v>9.9016666666666663E-3</c:v>
                </c:pt>
                <c:pt idx="85">
                  <c:v>9.5250000000000005E-3</c:v>
                </c:pt>
                <c:pt idx="86">
                  <c:v>9.4999999999999998E-3</c:v>
                </c:pt>
                <c:pt idx="87">
                  <c:v>9.7666666666666666E-3</c:v>
                </c:pt>
                <c:pt idx="88">
                  <c:v>9.3583333333333331E-3</c:v>
                </c:pt>
                <c:pt idx="89">
                  <c:v>7.7520000000000002E-3</c:v>
                </c:pt>
                <c:pt idx="90">
                  <c:v>7.5950000000000002E-3</c:v>
                </c:pt>
                <c:pt idx="91">
                  <c:v>9.2416666666666671E-3</c:v>
                </c:pt>
                <c:pt idx="92">
                  <c:v>1.1791666666666667E-2</c:v>
                </c:pt>
                <c:pt idx="93">
                  <c:v>1.2558333333333333E-2</c:v>
                </c:pt>
                <c:pt idx="94">
                  <c:v>1.3100000000000001E-2</c:v>
                </c:pt>
                <c:pt idx="95">
                  <c:v>1.52E-2</c:v>
                </c:pt>
                <c:pt idx="96">
                  <c:v>1.5300000000000001E-2</c:v>
                </c:pt>
                <c:pt idx="97">
                  <c:v>1.4999999999999999E-2</c:v>
                </c:pt>
                <c:pt idx="98">
                  <c:v>1.4800000000000001E-2</c:v>
                </c:pt>
                <c:pt idx="99">
                  <c:v>1.5100000000000001E-2</c:v>
                </c:pt>
                <c:pt idx="100">
                  <c:v>1.49E-2</c:v>
                </c:pt>
                <c:pt idx="101">
                  <c:v>1.49E-2</c:v>
                </c:pt>
              </c:numCache>
            </c:numRef>
          </c:val>
          <c:smooth val="0"/>
          <c:extLst>
            <c:ext xmlns:c16="http://schemas.microsoft.com/office/drawing/2014/chart" uri="{C3380CC4-5D6E-409C-BE32-E72D297353CC}">
              <c16:uniqueId val="{00000002-610E-4DD6-87A6-A6994839E6C5}"/>
            </c:ext>
          </c:extLst>
        </c:ser>
        <c:dLbls>
          <c:showLegendKey val="0"/>
          <c:showVal val="0"/>
          <c:showCatName val="0"/>
          <c:showSerName val="0"/>
          <c:showPercent val="0"/>
          <c:showBubbleSize val="0"/>
        </c:dLbls>
        <c:marker val="1"/>
        <c:smooth val="0"/>
        <c:axId val="988286208"/>
        <c:axId val="787931120"/>
      </c:lineChart>
      <c:dateAx>
        <c:axId val="988281632"/>
        <c:scaling>
          <c:orientation val="minMax"/>
          <c:min val="41426"/>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88267488"/>
        <c:crosses val="autoZero"/>
        <c:auto val="1"/>
        <c:lblOffset val="100"/>
        <c:baseTimeUnit val="months"/>
        <c:majorUnit val="1"/>
        <c:majorTimeUnit val="years"/>
      </c:dateAx>
      <c:valAx>
        <c:axId val="988267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88281632"/>
        <c:crosses val="autoZero"/>
        <c:crossBetween val="between"/>
      </c:valAx>
      <c:valAx>
        <c:axId val="78793112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88286208"/>
        <c:crosses val="max"/>
        <c:crossBetween val="between"/>
      </c:valAx>
      <c:dateAx>
        <c:axId val="988286208"/>
        <c:scaling>
          <c:orientation val="minMax"/>
        </c:scaling>
        <c:delete val="1"/>
        <c:axPos val="b"/>
        <c:numFmt formatCode="mmm\-yy" sourceLinked="1"/>
        <c:majorTickMark val="out"/>
        <c:minorTickMark val="none"/>
        <c:tickLblPos val="nextTo"/>
        <c:crossAx val="78793112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effectLst/>
                <a:latin typeface="+mn-lt"/>
                <a:ea typeface="+mn-ea"/>
                <a:cs typeface="+mn-cs"/>
              </a:rPr>
              <a:t>İSTANBUL: İLÇE KONUT SATIŞ RAKAMLARI (HAZ.21)-EN FAZLA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rgbClr val="25B98B"/>
            </a:solidFill>
            <a:ln>
              <a:solidFill>
                <a:srgbClr val="25B98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'Rapor Verisi'!$BJ$2:$BJ$17</c:f>
              <c:strCache>
                <c:ptCount val="16"/>
                <c:pt idx="0">
                  <c:v>Esenyurt</c:v>
                </c:pt>
                <c:pt idx="1">
                  <c:v>Beylikdüzü</c:v>
                </c:pt>
                <c:pt idx="2">
                  <c:v>Başakşehir</c:v>
                </c:pt>
                <c:pt idx="3">
                  <c:v>Pendik</c:v>
                </c:pt>
                <c:pt idx="4">
                  <c:v>Kadıköy</c:v>
                </c:pt>
                <c:pt idx="5">
                  <c:v>Ümraniye</c:v>
                </c:pt>
                <c:pt idx="6">
                  <c:v>Sancaktepe</c:v>
                </c:pt>
                <c:pt idx="7">
                  <c:v>Kartal</c:v>
                </c:pt>
                <c:pt idx="8">
                  <c:v>Bahçelievler</c:v>
                </c:pt>
                <c:pt idx="9">
                  <c:v>Maltepe</c:v>
                </c:pt>
                <c:pt idx="10">
                  <c:v>Büyükçekmece</c:v>
                </c:pt>
                <c:pt idx="11">
                  <c:v>Çekmeköy</c:v>
                </c:pt>
                <c:pt idx="12">
                  <c:v>Tuzla</c:v>
                </c:pt>
                <c:pt idx="13">
                  <c:v>Küçükçekmece</c:v>
                </c:pt>
                <c:pt idx="14">
                  <c:v>Avcılar</c:v>
                </c:pt>
                <c:pt idx="15">
                  <c:v>Kağıthane</c:v>
                </c:pt>
              </c:strCache>
            </c:strRef>
          </c:cat>
          <c:val>
            <c:numRef>
              <c:f>'Rapor Verisi'!$BK$2:$BK$17</c:f>
              <c:numCache>
                <c:formatCode>General</c:formatCode>
                <c:ptCount val="16"/>
                <c:pt idx="0">
                  <c:v>3418</c:v>
                </c:pt>
                <c:pt idx="1">
                  <c:v>1198</c:v>
                </c:pt>
                <c:pt idx="2">
                  <c:v>1174</c:v>
                </c:pt>
                <c:pt idx="3">
                  <c:v>1165</c:v>
                </c:pt>
                <c:pt idx="4">
                  <c:v>1140</c:v>
                </c:pt>
                <c:pt idx="5">
                  <c:v>1077</c:v>
                </c:pt>
                <c:pt idx="6">
                  <c:v>1035</c:v>
                </c:pt>
                <c:pt idx="7">
                  <c:v>973</c:v>
                </c:pt>
                <c:pt idx="8">
                  <c:v>872</c:v>
                </c:pt>
                <c:pt idx="9">
                  <c:v>857</c:v>
                </c:pt>
                <c:pt idx="10">
                  <c:v>827</c:v>
                </c:pt>
                <c:pt idx="11">
                  <c:v>757</c:v>
                </c:pt>
                <c:pt idx="12">
                  <c:v>755</c:v>
                </c:pt>
                <c:pt idx="13">
                  <c:v>741</c:v>
                </c:pt>
                <c:pt idx="14">
                  <c:v>684</c:v>
                </c:pt>
                <c:pt idx="15">
                  <c:v>644</c:v>
                </c:pt>
              </c:numCache>
            </c:numRef>
          </c:val>
          <c:extLst>
            <c:ext xmlns:c16="http://schemas.microsoft.com/office/drawing/2014/chart" uri="{C3380CC4-5D6E-409C-BE32-E72D297353CC}">
              <c16:uniqueId val="{00000000-6BBF-4C13-8806-EEFD47E6690B}"/>
            </c:ext>
          </c:extLst>
        </c:ser>
        <c:dLbls>
          <c:showLegendKey val="0"/>
          <c:showVal val="0"/>
          <c:showCatName val="0"/>
          <c:showSerName val="0"/>
          <c:showPercent val="0"/>
          <c:showBubbleSize val="0"/>
        </c:dLbls>
        <c:gapWidth val="219"/>
        <c:overlap val="-27"/>
        <c:axId val="2021042031"/>
        <c:axId val="2021061167"/>
      </c:barChart>
      <c:catAx>
        <c:axId val="202104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21061167"/>
        <c:crosses val="autoZero"/>
        <c:auto val="1"/>
        <c:lblAlgn val="ctr"/>
        <c:lblOffset val="100"/>
        <c:noMultiLvlLbl val="0"/>
      </c:catAx>
      <c:valAx>
        <c:axId val="2021061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21042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b="1" i="0" u="none" strike="noStrike" kern="1200" spc="0" baseline="0" dirty="0">
                <a:solidFill>
                  <a:schemeClr val="accent6"/>
                </a:solidFill>
                <a:effectLst/>
                <a:latin typeface="+mn-lt"/>
                <a:ea typeface="+mn-ea"/>
                <a:cs typeface="+mn-cs"/>
              </a:rPr>
              <a:t>İSTANBUL: İLÇE KONUT SATIŞ RAKAMLARI (HAZ.21)-EN AZ</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'Rapor Verisi'!$BJ$22:$BJ$37</c:f>
              <c:strCache>
                <c:ptCount val="16"/>
                <c:pt idx="0">
                  <c:v>Zeytinburnu</c:v>
                </c:pt>
                <c:pt idx="1">
                  <c:v>Bağcılar</c:v>
                </c:pt>
                <c:pt idx="2">
                  <c:v>Eyüpsultan</c:v>
                </c:pt>
                <c:pt idx="3">
                  <c:v>Silivri</c:v>
                </c:pt>
                <c:pt idx="4">
                  <c:v>Bakırköy</c:v>
                </c:pt>
                <c:pt idx="5">
                  <c:v>Fatih</c:v>
                </c:pt>
                <c:pt idx="6">
                  <c:v>Şişli</c:v>
                </c:pt>
                <c:pt idx="7">
                  <c:v>Arnavutköy</c:v>
                </c:pt>
                <c:pt idx="8">
                  <c:v>Sultanbeyli</c:v>
                </c:pt>
                <c:pt idx="9">
                  <c:v>Esenler</c:v>
                </c:pt>
                <c:pt idx="10">
                  <c:v>Güngören</c:v>
                </c:pt>
                <c:pt idx="11">
                  <c:v>Bayrampaşa</c:v>
                </c:pt>
                <c:pt idx="12">
                  <c:v>Sarıyer</c:v>
                </c:pt>
                <c:pt idx="13">
                  <c:v>Beşiktaş</c:v>
                </c:pt>
                <c:pt idx="14">
                  <c:v>Beyoğlu</c:v>
                </c:pt>
                <c:pt idx="15">
                  <c:v>Beykoz</c:v>
                </c:pt>
              </c:strCache>
            </c:strRef>
          </c:cat>
          <c:val>
            <c:numRef>
              <c:f>'Rapor Verisi'!$BK$22:$BK$37</c:f>
              <c:numCache>
                <c:formatCode>General</c:formatCode>
                <c:ptCount val="16"/>
                <c:pt idx="0">
                  <c:v>534</c:v>
                </c:pt>
                <c:pt idx="1">
                  <c:v>520</c:v>
                </c:pt>
                <c:pt idx="2">
                  <c:v>509</c:v>
                </c:pt>
                <c:pt idx="3">
                  <c:v>505</c:v>
                </c:pt>
                <c:pt idx="4">
                  <c:v>485</c:v>
                </c:pt>
                <c:pt idx="5">
                  <c:v>459</c:v>
                </c:pt>
                <c:pt idx="6">
                  <c:v>441</c:v>
                </c:pt>
                <c:pt idx="7">
                  <c:v>402</c:v>
                </c:pt>
                <c:pt idx="8">
                  <c:v>321</c:v>
                </c:pt>
                <c:pt idx="9">
                  <c:v>286</c:v>
                </c:pt>
                <c:pt idx="10">
                  <c:v>283</c:v>
                </c:pt>
                <c:pt idx="11">
                  <c:v>272</c:v>
                </c:pt>
                <c:pt idx="12">
                  <c:v>268</c:v>
                </c:pt>
                <c:pt idx="13">
                  <c:v>256</c:v>
                </c:pt>
                <c:pt idx="14">
                  <c:v>243</c:v>
                </c:pt>
                <c:pt idx="15">
                  <c:v>80</c:v>
                </c:pt>
              </c:numCache>
            </c:numRef>
          </c:val>
          <c:extLst>
            <c:ext xmlns:c16="http://schemas.microsoft.com/office/drawing/2014/chart" uri="{C3380CC4-5D6E-409C-BE32-E72D297353CC}">
              <c16:uniqueId val="{00000000-F4A9-4A4B-8812-28A5E2829396}"/>
            </c:ext>
          </c:extLst>
        </c:ser>
        <c:dLbls>
          <c:showLegendKey val="0"/>
          <c:showVal val="0"/>
          <c:showCatName val="0"/>
          <c:showSerName val="0"/>
          <c:showPercent val="0"/>
          <c:showBubbleSize val="0"/>
        </c:dLbls>
        <c:gapWidth val="219"/>
        <c:overlap val="-27"/>
        <c:axId val="380683935"/>
        <c:axId val="380708063"/>
      </c:barChart>
      <c:catAx>
        <c:axId val="38068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0708063"/>
        <c:crosses val="autoZero"/>
        <c:auto val="1"/>
        <c:lblAlgn val="ctr"/>
        <c:lblOffset val="100"/>
        <c:noMultiLvlLbl val="0"/>
      </c:catAx>
      <c:valAx>
        <c:axId val="380708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0683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0.07085</cdr:x>
      <cdr:y>0.54543</cdr:y>
    </cdr:from>
    <cdr:to>
      <cdr:x>0.97777</cdr:x>
      <cdr:y>0.54543</cdr:y>
    </cdr:to>
    <cdr:cxnSp macro="">
      <cdr:nvCxnSpPr>
        <cdr:cNvPr id="3" name="Düz Bağlayıcı 2">
          <a:extLst xmlns:a="http://schemas.openxmlformats.org/drawingml/2006/main">
            <a:ext uri="{FF2B5EF4-FFF2-40B4-BE49-F238E27FC236}">
              <a16:creationId xmlns:a16="http://schemas.microsoft.com/office/drawing/2014/main" id="{16CDF782-742E-4026-A875-C1425D115C21}"/>
            </a:ext>
          </a:extLst>
        </cdr:cNvPr>
        <cdr:cNvCxnSpPr/>
      </cdr:nvCxnSpPr>
      <cdr:spPr>
        <a:xfrm xmlns:a="http://schemas.openxmlformats.org/drawingml/2006/main">
          <a:off x="329173" y="1460437"/>
          <a:ext cx="4213577" cy="0"/>
        </a:xfrm>
        <a:prstGeom xmlns:a="http://schemas.openxmlformats.org/drawingml/2006/main" prst="line">
          <a:avLst/>
        </a:prstGeom>
        <a:ln xmlns:a="http://schemas.openxmlformats.org/drawingml/2006/main">
          <a:solidFill>
            <a:srgbClr val="25B98B"/>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0.07458</cdr:x>
      <cdr:y>0.41925</cdr:y>
    </cdr:from>
    <cdr:to>
      <cdr:x>0.98104</cdr:x>
      <cdr:y>0.41925</cdr:y>
    </cdr:to>
    <cdr:cxnSp macro="">
      <cdr:nvCxnSpPr>
        <cdr:cNvPr id="3" name="Düz Bağlayıcı 2">
          <a:extLst xmlns:a="http://schemas.openxmlformats.org/drawingml/2006/main">
            <a:ext uri="{FF2B5EF4-FFF2-40B4-BE49-F238E27FC236}">
              <a16:creationId xmlns:a16="http://schemas.microsoft.com/office/drawing/2014/main" id="{757D1A97-D9C4-49D3-AA9F-CCB38762FBB9}"/>
            </a:ext>
          </a:extLst>
        </cdr:cNvPr>
        <cdr:cNvCxnSpPr/>
      </cdr:nvCxnSpPr>
      <cdr:spPr>
        <a:xfrm xmlns:a="http://schemas.openxmlformats.org/drawingml/2006/main">
          <a:off x="335438" y="1122567"/>
          <a:ext cx="4077227" cy="0"/>
        </a:xfrm>
        <a:prstGeom xmlns:a="http://schemas.openxmlformats.org/drawingml/2006/main" prst="line">
          <a:avLst/>
        </a:prstGeom>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35E2A-44A0-4AC5-AF02-EA14E1324A6C}" type="datetimeFigureOut">
              <a:rPr lang="tr-TR" smtClean="0"/>
              <a:t>9.08.2021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FCB19-E15E-4AAA-B2B2-C2AD7AEEAE64}" type="slidenum">
              <a:rPr lang="tr-TR" smtClean="0"/>
              <a:t>‹#›</a:t>
            </a:fld>
            <a:endParaRPr lang="tr-TR"/>
          </a:p>
        </p:txBody>
      </p:sp>
    </p:spTree>
    <p:extLst>
      <p:ext uri="{BB962C8B-B14F-4D97-AF65-F5344CB8AC3E}">
        <p14:creationId xmlns:p14="http://schemas.microsoft.com/office/powerpoint/2010/main" val="179523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2</a:t>
            </a:fld>
            <a:endParaRPr lang="tr-TR"/>
          </a:p>
        </p:txBody>
      </p:sp>
    </p:spTree>
    <p:extLst>
      <p:ext uri="{BB962C8B-B14F-4D97-AF65-F5344CB8AC3E}">
        <p14:creationId xmlns:p14="http://schemas.microsoft.com/office/powerpoint/2010/main" val="881020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11</a:t>
            </a:fld>
            <a:endParaRPr lang="tr-TR"/>
          </a:p>
        </p:txBody>
      </p:sp>
    </p:spTree>
    <p:extLst>
      <p:ext uri="{BB962C8B-B14F-4D97-AF65-F5344CB8AC3E}">
        <p14:creationId xmlns:p14="http://schemas.microsoft.com/office/powerpoint/2010/main" val="325518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3</a:t>
            </a:fld>
            <a:endParaRPr lang="tr-TR"/>
          </a:p>
        </p:txBody>
      </p:sp>
    </p:spTree>
    <p:extLst>
      <p:ext uri="{BB962C8B-B14F-4D97-AF65-F5344CB8AC3E}">
        <p14:creationId xmlns:p14="http://schemas.microsoft.com/office/powerpoint/2010/main" val="172237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4</a:t>
            </a:fld>
            <a:endParaRPr lang="tr-TR"/>
          </a:p>
        </p:txBody>
      </p:sp>
    </p:spTree>
    <p:extLst>
      <p:ext uri="{BB962C8B-B14F-4D97-AF65-F5344CB8AC3E}">
        <p14:creationId xmlns:p14="http://schemas.microsoft.com/office/powerpoint/2010/main" val="70558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5</a:t>
            </a:fld>
            <a:endParaRPr lang="tr-TR"/>
          </a:p>
        </p:txBody>
      </p:sp>
    </p:spTree>
    <p:extLst>
      <p:ext uri="{BB962C8B-B14F-4D97-AF65-F5344CB8AC3E}">
        <p14:creationId xmlns:p14="http://schemas.microsoft.com/office/powerpoint/2010/main" val="67360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6</a:t>
            </a:fld>
            <a:endParaRPr lang="tr-TR"/>
          </a:p>
        </p:txBody>
      </p:sp>
    </p:spTree>
    <p:extLst>
      <p:ext uri="{BB962C8B-B14F-4D97-AF65-F5344CB8AC3E}">
        <p14:creationId xmlns:p14="http://schemas.microsoft.com/office/powerpoint/2010/main" val="117377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7</a:t>
            </a:fld>
            <a:endParaRPr lang="tr-TR"/>
          </a:p>
        </p:txBody>
      </p:sp>
    </p:spTree>
    <p:extLst>
      <p:ext uri="{BB962C8B-B14F-4D97-AF65-F5344CB8AC3E}">
        <p14:creationId xmlns:p14="http://schemas.microsoft.com/office/powerpoint/2010/main" val="195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8</a:t>
            </a:fld>
            <a:endParaRPr lang="tr-TR"/>
          </a:p>
        </p:txBody>
      </p:sp>
    </p:spTree>
    <p:extLst>
      <p:ext uri="{BB962C8B-B14F-4D97-AF65-F5344CB8AC3E}">
        <p14:creationId xmlns:p14="http://schemas.microsoft.com/office/powerpoint/2010/main" val="263997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9</a:t>
            </a:fld>
            <a:endParaRPr lang="tr-TR"/>
          </a:p>
        </p:txBody>
      </p:sp>
    </p:spTree>
    <p:extLst>
      <p:ext uri="{BB962C8B-B14F-4D97-AF65-F5344CB8AC3E}">
        <p14:creationId xmlns:p14="http://schemas.microsoft.com/office/powerpoint/2010/main" val="96819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10</a:t>
            </a:fld>
            <a:endParaRPr lang="tr-TR"/>
          </a:p>
        </p:txBody>
      </p:sp>
    </p:spTree>
    <p:extLst>
      <p:ext uri="{BB962C8B-B14F-4D97-AF65-F5344CB8AC3E}">
        <p14:creationId xmlns:p14="http://schemas.microsoft.com/office/powerpoint/2010/main" val="254027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8/9/2021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ikdörtgen 2"/>
          <p:cNvSpPr/>
          <p:nvPr/>
        </p:nvSpPr>
        <p:spPr>
          <a:xfrm>
            <a:off x="5011604" y="2944645"/>
            <a:ext cx="4129174" cy="1569660"/>
          </a:xfrm>
          <a:prstGeom prst="rect">
            <a:avLst/>
          </a:prstGeom>
        </p:spPr>
        <p:txBody>
          <a:bodyPr wrap="square">
            <a:spAutoFit/>
          </a:bodyPr>
          <a:lstStyle/>
          <a:p>
            <a:r>
              <a:rPr lang="tr-TR" sz="2400" dirty="0">
                <a:solidFill>
                  <a:schemeClr val="bg1"/>
                </a:solidFill>
                <a:latin typeface="Arial Nova Light" panose="020B0304020202020204" pitchFamily="34" charset="0"/>
              </a:rPr>
              <a:t>İSTANBUL KONUT PİYASASI</a:t>
            </a:r>
          </a:p>
          <a:p>
            <a:r>
              <a:rPr lang="tr-TR" sz="2400" dirty="0">
                <a:solidFill>
                  <a:schemeClr val="bg1"/>
                </a:solidFill>
                <a:latin typeface="Arial Nova Light" panose="020B0304020202020204" pitchFamily="34" charset="0"/>
              </a:rPr>
              <a:t>DEĞERLENDİRME RAPORU</a:t>
            </a:r>
          </a:p>
          <a:p>
            <a:r>
              <a:rPr lang="tr-TR" sz="2400" b="1" dirty="0">
                <a:solidFill>
                  <a:schemeClr val="bg1"/>
                </a:solidFill>
                <a:latin typeface="Arial Nova" panose="020B0504020202020204" pitchFamily="34" charset="0"/>
              </a:rPr>
              <a:t>AĞUSTOS 2021</a:t>
            </a:r>
          </a:p>
          <a:p>
            <a:r>
              <a:rPr lang="tr-TR" sz="2400" b="1" dirty="0">
                <a:solidFill>
                  <a:schemeClr val="bg1"/>
                </a:solidFill>
                <a:latin typeface="Arial Nova" panose="020B0504020202020204" pitchFamily="34" charset="0"/>
              </a:rPr>
              <a:t>NO:6</a:t>
            </a:r>
          </a:p>
        </p:txBody>
      </p:sp>
    </p:spTree>
    <p:extLst>
      <p:ext uri="{BB962C8B-B14F-4D97-AF65-F5344CB8AC3E}">
        <p14:creationId xmlns:p14="http://schemas.microsoft.com/office/powerpoint/2010/main" val="179393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8"/>
            <a:ext cx="9144000" cy="5143500"/>
          </a:xfrm>
          <a:prstGeom prst="rect">
            <a:avLst/>
          </a:prstGeom>
          <a:solidFill>
            <a:srgbClr val="25B98B"/>
          </a:solidFill>
          <a:ln>
            <a:solidFill>
              <a:srgbClr val="25B98B"/>
            </a:solidFill>
          </a:ln>
        </p:spPr>
      </p:pic>
      <p:sp>
        <p:nvSpPr>
          <p:cNvPr id="5" name="Metin kutusu 4">
            <a:extLst>
              <a:ext uri="{FF2B5EF4-FFF2-40B4-BE49-F238E27FC236}">
                <a16:creationId xmlns:a16="http://schemas.microsoft.com/office/drawing/2014/main" id="{103C4255-D295-49B4-BA62-417DB0FB2825}"/>
              </a:ext>
            </a:extLst>
          </p:cNvPr>
          <p:cNvSpPr txBox="1"/>
          <p:nvPr/>
        </p:nvSpPr>
        <p:spPr>
          <a:xfrm>
            <a:off x="-1" y="3784917"/>
            <a:ext cx="4646030" cy="1015663"/>
          </a:xfrm>
          <a:prstGeom prst="rect">
            <a:avLst/>
          </a:prstGeom>
          <a:noFill/>
        </p:spPr>
        <p:txBody>
          <a:bodyPr wrap="square">
            <a:spAutoFit/>
          </a:bodyPr>
          <a:lstStyle/>
          <a:p>
            <a:pPr algn="just"/>
            <a:r>
              <a:rPr lang="tr-TR" sz="1000" dirty="0"/>
              <a:t>Brüt kira çarpanı (yatırım geri dönüş süresi), ilgili bölgede satın alınan ya da alınacak olan konutların kiraya verilmesi durumunda satış fiyatının kaç yıl içerisinde yıllık kira değeri ile karşılanabileceğini göstermektedir. İstanbul geneli için Mayıs ayında brüt kira çarpanı 15,5 yıl düzeyindedir. Göreli olarak satış fiyatlarına kıyasla artan kira değerleri brüt kira çarpanının azalmasına neden olmaktadır. (Not: İlgili veriler sahibinden.com emlak portalı üzerinden derlenmiş ve hesaplanmıştır, yatırım tavsiyesi değildir.)</a:t>
            </a:r>
          </a:p>
        </p:txBody>
      </p:sp>
      <p:sp>
        <p:nvSpPr>
          <p:cNvPr id="6" name="Metin kutusu 5">
            <a:extLst>
              <a:ext uri="{FF2B5EF4-FFF2-40B4-BE49-F238E27FC236}">
                <a16:creationId xmlns:a16="http://schemas.microsoft.com/office/drawing/2014/main" id="{103C4255-D295-49B4-BA62-417DB0FB2825}"/>
              </a:ext>
            </a:extLst>
          </p:cNvPr>
          <p:cNvSpPr txBox="1"/>
          <p:nvPr/>
        </p:nvSpPr>
        <p:spPr>
          <a:xfrm>
            <a:off x="4646033" y="3784917"/>
            <a:ext cx="4497966" cy="1015663"/>
          </a:xfrm>
          <a:prstGeom prst="rect">
            <a:avLst/>
          </a:prstGeom>
          <a:noFill/>
        </p:spPr>
        <p:txBody>
          <a:bodyPr wrap="square">
            <a:spAutoFit/>
          </a:bodyPr>
          <a:lstStyle/>
          <a:p>
            <a:pPr algn="just"/>
            <a:r>
              <a:rPr lang="tr-TR" sz="1000" dirty="0"/>
              <a:t>MintLab tarafından türetilen «Konut Toplam Getiri Endeksi», konut yatırımcılarının elde ettikleri sermaye kazancı ve kira getirileri dikkate alınarak oluşturulmuştur. 2017 Ocak dönemi baz alınarak (2017 Ocak=100) hazırlanan endeks değeri, Mayıs ayı itibariyle İstanbul geneli için 202,7 puandır. Endeksteki aylık artış oranı yüzde 2,40’tır. (Not: İlgili veriler sahibinden.com emlak portalı üzerinden derlenmiş ve hesaplanmıştır, yatırım tavsiyesi değildir.)</a:t>
            </a:r>
          </a:p>
        </p:txBody>
      </p:sp>
      <p:graphicFrame>
        <p:nvGraphicFramePr>
          <p:cNvPr id="8" name="Grafik 7"/>
          <p:cNvGraphicFramePr>
            <a:graphicFrameLocks/>
          </p:cNvGraphicFramePr>
          <p:nvPr>
            <p:extLst>
              <p:ext uri="{D42A27DB-BD31-4B8C-83A1-F6EECF244321}">
                <p14:modId xmlns:p14="http://schemas.microsoft.com/office/powerpoint/2010/main" val="4207988191"/>
              </p:ext>
            </p:extLst>
          </p:nvPr>
        </p:nvGraphicFramePr>
        <p:xfrm>
          <a:off x="-1" y="1066003"/>
          <a:ext cx="4646034"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 9">
            <a:extLst>
              <a:ext uri="{FF2B5EF4-FFF2-40B4-BE49-F238E27FC236}">
                <a16:creationId xmlns:a16="http://schemas.microsoft.com/office/drawing/2014/main" id="{00000000-0008-0000-0600-000020000000}"/>
              </a:ext>
            </a:extLst>
          </p:cNvPr>
          <p:cNvGraphicFramePr>
            <a:graphicFrameLocks/>
          </p:cNvGraphicFramePr>
          <p:nvPr>
            <p:extLst>
              <p:ext uri="{D42A27DB-BD31-4B8C-83A1-F6EECF244321}">
                <p14:modId xmlns:p14="http://schemas.microsoft.com/office/powerpoint/2010/main" val="2307465743"/>
              </p:ext>
            </p:extLst>
          </p:nvPr>
        </p:nvGraphicFramePr>
        <p:xfrm>
          <a:off x="4646033" y="1066003"/>
          <a:ext cx="4497967"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028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Metin kutusu 6">
            <a:extLst>
              <a:ext uri="{FF2B5EF4-FFF2-40B4-BE49-F238E27FC236}">
                <a16:creationId xmlns:a16="http://schemas.microsoft.com/office/drawing/2014/main" id="{103C4255-D295-49B4-BA62-417DB0FB2825}"/>
              </a:ext>
            </a:extLst>
          </p:cNvPr>
          <p:cNvSpPr txBox="1"/>
          <p:nvPr/>
        </p:nvSpPr>
        <p:spPr>
          <a:xfrm>
            <a:off x="0" y="3955090"/>
            <a:ext cx="9144000" cy="707886"/>
          </a:xfrm>
          <a:prstGeom prst="rect">
            <a:avLst/>
          </a:prstGeom>
          <a:noFill/>
        </p:spPr>
        <p:txBody>
          <a:bodyPr wrap="square">
            <a:spAutoFit/>
          </a:bodyPr>
          <a:lstStyle/>
          <a:p>
            <a:pPr algn="just"/>
            <a:r>
              <a:rPr lang="tr-TR" sz="1000" dirty="0"/>
              <a:t>«Google </a:t>
            </a:r>
            <a:r>
              <a:rPr lang="tr-TR" sz="1000" dirty="0" err="1"/>
              <a:t>Trends</a:t>
            </a:r>
            <a:r>
              <a:rPr lang="tr-TR" sz="1000" dirty="0"/>
              <a:t>» Temmuz ayı satılık ve kiralık ev arama istatistikleri analiz edildiğinde, İstanbul genelinde satılık ev aramalarının bir önceki aya kıyasla %8,5 oranında azaldığı; ancak kiralık ev aramalarında ise %14,0 oranında artış olduğu görülmektedir. Hafta sonu ve tatil günlerinde arama sıklıklarının yoğunlaştığı söylenebilir. (Zaman İçinde Gösterilen İlgi: Sayılar, arama ilgisini belirli bir bölge ve zaman için grafikteki en yüksek noktayla göreli olarak gösterir. 100 değeri, terimin en yüksek popülerliğe sahip olmasıdır. 50 değeri, terimin bunun yarısı kadar popüler olduğu anlamına gelir. 0 değeri ise bu terim için yeterince veri olmadığı anlamına gelir.)</a:t>
            </a:r>
          </a:p>
        </p:txBody>
      </p:sp>
      <p:graphicFrame>
        <p:nvGraphicFramePr>
          <p:cNvPr id="6" name="Grafik 5">
            <a:extLst>
              <a:ext uri="{FF2B5EF4-FFF2-40B4-BE49-F238E27FC236}">
                <a16:creationId xmlns:a16="http://schemas.microsoft.com/office/drawing/2014/main" id="{00000000-0008-0000-0600-000049000000}"/>
              </a:ext>
            </a:extLst>
          </p:cNvPr>
          <p:cNvGraphicFramePr>
            <a:graphicFrameLocks/>
          </p:cNvGraphicFramePr>
          <p:nvPr>
            <p:extLst>
              <p:ext uri="{D42A27DB-BD31-4B8C-83A1-F6EECF244321}">
                <p14:modId xmlns:p14="http://schemas.microsoft.com/office/powerpoint/2010/main" val="399637617"/>
              </p:ext>
            </p:extLst>
          </p:nvPr>
        </p:nvGraphicFramePr>
        <p:xfrm>
          <a:off x="0" y="1072190"/>
          <a:ext cx="4728117" cy="2882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 9">
            <a:extLst>
              <a:ext uri="{FF2B5EF4-FFF2-40B4-BE49-F238E27FC236}">
                <a16:creationId xmlns:a16="http://schemas.microsoft.com/office/drawing/2014/main" id="{00000000-0008-0000-0600-00004D000000}"/>
              </a:ext>
            </a:extLst>
          </p:cNvPr>
          <p:cNvGraphicFramePr>
            <a:graphicFrameLocks/>
          </p:cNvGraphicFramePr>
          <p:nvPr>
            <p:extLst>
              <p:ext uri="{D42A27DB-BD31-4B8C-83A1-F6EECF244321}">
                <p14:modId xmlns:p14="http://schemas.microsoft.com/office/powerpoint/2010/main" val="887143245"/>
              </p:ext>
            </p:extLst>
          </p:nvPr>
        </p:nvGraphicFramePr>
        <p:xfrm>
          <a:off x="4728117" y="1072500"/>
          <a:ext cx="4415883" cy="28825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996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ikdörtgen 2"/>
          <p:cNvSpPr/>
          <p:nvPr/>
        </p:nvSpPr>
        <p:spPr>
          <a:xfrm>
            <a:off x="0" y="4440228"/>
            <a:ext cx="9144000" cy="707886"/>
          </a:xfrm>
          <a:prstGeom prst="rect">
            <a:avLst/>
          </a:prstGeom>
        </p:spPr>
        <p:txBody>
          <a:bodyPr wrap="square">
            <a:spAutoFit/>
          </a:bodyPr>
          <a:lstStyle/>
          <a:p>
            <a:pPr algn="just"/>
            <a:r>
              <a:rPr lang="tr-TR" sz="1000" dirty="0">
                <a:solidFill>
                  <a:schemeClr val="bg1"/>
                </a:solidFill>
                <a:latin typeface="Arial Nova" panose="020B0504020202020204" pitchFamily="34" charset="0"/>
              </a:rPr>
              <a:t>Bu raporda yer alan değerler, ifadeler ve görseller MİNT tarafından özenli araştırmalar ve çalışmalar sonucunda elde edilmiş olmasına rağmen bu verilerin doğruluğu garanti edilmemektedir. Raporun içerdiği veriler referans alınarak yapılacak olan yatırım, anlaşma ya da tavsiyelerin sorumluluğu kişi ya da kurumların kendilerine aittir. Raporun tümü veya bir bölümü MİNT’in yazılı izni alınmadan hiçbir şekilde yayınlanamaz, çoğaltılamaz, kullanılamaz ya da referans olarak gösterilemez. MİNT’in yazılı izni alınmadan hiçbir kontrata, anlaşmaya veya diğer dokümanlara temel olacak şekilde kullanılamaz.</a:t>
            </a:r>
          </a:p>
        </p:txBody>
      </p:sp>
    </p:spTree>
    <p:extLst>
      <p:ext uri="{BB962C8B-B14F-4D97-AF65-F5344CB8AC3E}">
        <p14:creationId xmlns:p14="http://schemas.microsoft.com/office/powerpoint/2010/main" val="7061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Metin Yer Tutucusu 10">
            <a:extLst>
              <a:ext uri="{FF2B5EF4-FFF2-40B4-BE49-F238E27FC236}">
                <a16:creationId xmlns:a16="http://schemas.microsoft.com/office/drawing/2014/main" id="{DB4ADFD0-D9B4-4027-AF05-CF905A589AB2}"/>
              </a:ext>
            </a:extLst>
          </p:cNvPr>
          <p:cNvSpPr>
            <a:spLocks noGrp="1"/>
          </p:cNvSpPr>
          <p:nvPr>
            <p:ph type="body" idx="1"/>
          </p:nvPr>
        </p:nvSpPr>
        <p:spPr>
          <a:xfrm>
            <a:off x="327523" y="1070953"/>
            <a:ext cx="3540496" cy="315723"/>
          </a:xfrm>
        </p:spPr>
        <p:txBody>
          <a:bodyPr anchor="ctr">
            <a:normAutofit fontScale="92500"/>
          </a:bodyPr>
          <a:lstStyle/>
          <a:p>
            <a:pPr algn="ctr"/>
            <a:r>
              <a:rPr lang="tr-TR" sz="1200" dirty="0">
                <a:solidFill>
                  <a:schemeClr val="accent6"/>
                </a:solidFill>
              </a:rPr>
              <a:t>İSTANBUL: KONUT GETİRİSİ &amp; FİNANSAL ARAÇLAR (YILLIK)</a:t>
            </a:r>
          </a:p>
        </p:txBody>
      </p:sp>
      <p:graphicFrame>
        <p:nvGraphicFramePr>
          <p:cNvPr id="15" name="İçerik Yer Tutucusu 14">
            <a:extLst>
              <a:ext uri="{FF2B5EF4-FFF2-40B4-BE49-F238E27FC236}">
                <a16:creationId xmlns:a16="http://schemas.microsoft.com/office/drawing/2014/main" id="{39AA68FA-9349-419F-AC73-E9FEDACAADA7}"/>
              </a:ext>
            </a:extLst>
          </p:cNvPr>
          <p:cNvGraphicFramePr>
            <a:graphicFrameLocks noGrp="1"/>
          </p:cNvGraphicFramePr>
          <p:nvPr>
            <p:ph sz="half" idx="2"/>
            <p:extLst>
              <p:ext uri="{D42A27DB-BD31-4B8C-83A1-F6EECF244321}">
                <p14:modId xmlns:p14="http://schemas.microsoft.com/office/powerpoint/2010/main" val="815229276"/>
              </p:ext>
            </p:extLst>
          </p:nvPr>
        </p:nvGraphicFramePr>
        <p:xfrm>
          <a:off x="0" y="1383687"/>
          <a:ext cx="4195543" cy="2647076"/>
        </p:xfrm>
        <a:graphic>
          <a:graphicData uri="http://schemas.openxmlformats.org/drawingml/2006/table">
            <a:tbl>
              <a:tblPr>
                <a:effectLst>
                  <a:outerShdw blurRad="139700" dist="114300" dir="5580000" sx="99000" sy="99000" algn="ctr" rotWithShape="0">
                    <a:srgbClr val="25B98B">
                      <a:alpha val="93000"/>
                    </a:srgbClr>
                  </a:outerShdw>
                </a:effectLst>
                <a:tableStyleId>{5C22544A-7EE6-4342-B048-85BDC9FD1C3A}</a:tableStyleId>
              </a:tblPr>
              <a:tblGrid>
                <a:gridCol w="484101">
                  <a:extLst>
                    <a:ext uri="{9D8B030D-6E8A-4147-A177-3AD203B41FA5}">
                      <a16:colId xmlns:a16="http://schemas.microsoft.com/office/drawing/2014/main" val="2977765097"/>
                    </a:ext>
                  </a:extLst>
                </a:gridCol>
                <a:gridCol w="530206">
                  <a:extLst>
                    <a:ext uri="{9D8B030D-6E8A-4147-A177-3AD203B41FA5}">
                      <a16:colId xmlns:a16="http://schemas.microsoft.com/office/drawing/2014/main" val="1653228090"/>
                    </a:ext>
                  </a:extLst>
                </a:gridCol>
                <a:gridCol w="530206">
                  <a:extLst>
                    <a:ext uri="{9D8B030D-6E8A-4147-A177-3AD203B41FA5}">
                      <a16:colId xmlns:a16="http://schemas.microsoft.com/office/drawing/2014/main" val="2429342832"/>
                    </a:ext>
                  </a:extLst>
                </a:gridCol>
                <a:gridCol w="530206">
                  <a:extLst>
                    <a:ext uri="{9D8B030D-6E8A-4147-A177-3AD203B41FA5}">
                      <a16:colId xmlns:a16="http://schemas.microsoft.com/office/drawing/2014/main" val="4075026945"/>
                    </a:ext>
                  </a:extLst>
                </a:gridCol>
                <a:gridCol w="530206">
                  <a:extLst>
                    <a:ext uri="{9D8B030D-6E8A-4147-A177-3AD203B41FA5}">
                      <a16:colId xmlns:a16="http://schemas.microsoft.com/office/drawing/2014/main" val="3725878093"/>
                    </a:ext>
                  </a:extLst>
                </a:gridCol>
                <a:gridCol w="530206">
                  <a:extLst>
                    <a:ext uri="{9D8B030D-6E8A-4147-A177-3AD203B41FA5}">
                      <a16:colId xmlns:a16="http://schemas.microsoft.com/office/drawing/2014/main" val="488834974"/>
                    </a:ext>
                  </a:extLst>
                </a:gridCol>
                <a:gridCol w="530206">
                  <a:extLst>
                    <a:ext uri="{9D8B030D-6E8A-4147-A177-3AD203B41FA5}">
                      <a16:colId xmlns:a16="http://schemas.microsoft.com/office/drawing/2014/main" val="3576205699"/>
                    </a:ext>
                  </a:extLst>
                </a:gridCol>
                <a:gridCol w="530206">
                  <a:extLst>
                    <a:ext uri="{9D8B030D-6E8A-4147-A177-3AD203B41FA5}">
                      <a16:colId xmlns:a16="http://schemas.microsoft.com/office/drawing/2014/main" val="2151573033"/>
                    </a:ext>
                  </a:extLst>
                </a:gridCol>
              </a:tblGrid>
              <a:tr h="199608">
                <a:tc>
                  <a:txBody>
                    <a:bodyPr/>
                    <a:lstStyle/>
                    <a:p>
                      <a:pPr algn="ctr" fontAlgn="ctr"/>
                      <a:r>
                        <a:rPr lang="tr-TR" sz="800" b="1" u="none" strike="noStrike" dirty="0">
                          <a:effectLst/>
                        </a:rPr>
                        <a:t>Tarih</a:t>
                      </a:r>
                      <a:endParaRPr lang="tr-TR"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Konut</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Mevduat</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BIST-100</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Dolar</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Euro</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Altın</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TÜFE</a:t>
                      </a:r>
                    </a:p>
                  </a:txBody>
                  <a:tcPr marL="0" marR="0" marT="0" marB="0" anchor="ctr">
                    <a:noFill/>
                  </a:tcPr>
                </a:tc>
                <a:extLst>
                  <a:ext uri="{0D108BD9-81ED-4DB2-BD59-A6C34878D82A}">
                    <a16:rowId xmlns:a16="http://schemas.microsoft.com/office/drawing/2014/main" val="1385142962"/>
                  </a:ext>
                </a:extLst>
              </a:tr>
              <a:tr h="199608">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2011-05</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15,60%</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8,91%</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18,19%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1,83%</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16,14%</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28,39%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7,17%</a:t>
                      </a:r>
                    </a:p>
                  </a:txBody>
                  <a:tcPr marL="0" marR="0" marT="0" marB="0" anchor="ctr">
                    <a:noFill/>
                  </a:tcPr>
                </a:tc>
                <a:extLst>
                  <a:ext uri="{0D108BD9-81ED-4DB2-BD59-A6C34878D82A}">
                    <a16:rowId xmlns:a16="http://schemas.microsoft.com/office/drawing/2014/main" val="1272880759"/>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2012-05</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16,59%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9,01%</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-12,87%</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14,90%</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2,37%</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20,34%</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8,28%</a:t>
                      </a:r>
                    </a:p>
                  </a:txBody>
                  <a:tcPr marL="0" marR="0" marT="0" marB="0" anchor="ctr">
                    <a:noFill/>
                  </a:tcPr>
                </a:tc>
                <a:extLst>
                  <a:ext uri="{0D108BD9-81ED-4DB2-BD59-A6C34878D82A}">
                    <a16:rowId xmlns:a16="http://schemas.microsoft.com/office/drawing/2014/main" val="647784641"/>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2013-05</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21,43%</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9,79%</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57,36%</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1,43%</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2,92%</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-9,61%</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6,51%</a:t>
                      </a:r>
                    </a:p>
                  </a:txBody>
                  <a:tcPr marL="0" marR="0" marT="0" marB="0" anchor="ctr">
                    <a:noFill/>
                  </a:tcPr>
                </a:tc>
                <a:extLst>
                  <a:ext uri="{0D108BD9-81ED-4DB2-BD59-A6C34878D82A}">
                    <a16:rowId xmlns:a16="http://schemas.microsoft.com/office/drawing/2014/main" val="3245363390"/>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2014-05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24,60%</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7,00%</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-15,08%</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14,39%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21,06%</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4,06%</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9,66%</a:t>
                      </a:r>
                    </a:p>
                  </a:txBody>
                  <a:tcPr marL="0" marR="0" marT="0" marB="0" anchor="ctr">
                    <a:noFill/>
                  </a:tcPr>
                </a:tc>
                <a:extLst>
                  <a:ext uri="{0D108BD9-81ED-4DB2-BD59-A6C34878D82A}">
                    <a16:rowId xmlns:a16="http://schemas.microsoft.com/office/drawing/2014/main" val="3021914498"/>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2015-05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32,37%</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9,74%</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11,18%</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26,65%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2,78%</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17,43%</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8,09%</a:t>
                      </a:r>
                    </a:p>
                  </a:txBody>
                  <a:tcPr marL="0" marR="0" marT="0" marB="0" anchor="ctr">
                    <a:noFill/>
                  </a:tcPr>
                </a:tc>
                <a:extLst>
                  <a:ext uri="{0D108BD9-81ED-4DB2-BD59-A6C34878D82A}">
                    <a16:rowId xmlns:a16="http://schemas.microsoft.com/office/drawing/2014/main" val="1148667134"/>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2016-05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23,42%</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8,88%</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-7,68%</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10,86%</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12,50%</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16,58%</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6,58%</a:t>
                      </a:r>
                    </a:p>
                  </a:txBody>
                  <a:tcPr marL="0" marR="0" marT="0" marB="0" anchor="ctr">
                    <a:noFill/>
                  </a:tcPr>
                </a:tc>
                <a:extLst>
                  <a:ext uri="{0D108BD9-81ED-4DB2-BD59-A6C34878D82A}">
                    <a16:rowId xmlns:a16="http://schemas.microsoft.com/office/drawing/2014/main" val="2046316633"/>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2017-05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14,72%</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9,97%</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22,08%</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21,50%</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18,55%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20,33%</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11,72%</a:t>
                      </a:r>
                    </a:p>
                  </a:txBody>
                  <a:tcPr marL="0" marR="0" marT="0" marB="0" anchor="ctr">
                    <a:noFill/>
                  </a:tcPr>
                </a:tc>
                <a:extLst>
                  <a:ext uri="{0D108BD9-81ED-4DB2-BD59-A6C34878D82A}">
                    <a16:rowId xmlns:a16="http://schemas.microsoft.com/office/drawing/2014/main" val="3315495654"/>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2018-05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7,27%</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10,98%</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6,89%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24,40%</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33,11%</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30,22%</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12,15%</a:t>
                      </a:r>
                    </a:p>
                  </a:txBody>
                  <a:tcPr marL="0" marR="0" marT="0" marB="0" anchor="ctr">
                    <a:noFill/>
                  </a:tcPr>
                </a:tc>
                <a:extLst>
                  <a:ext uri="{0D108BD9-81ED-4DB2-BD59-A6C34878D82A}">
                    <a16:rowId xmlns:a16="http://schemas.microsoft.com/office/drawing/2014/main" val="3675870229"/>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2019-05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2,81%</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12,02%</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-13,86%</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36,33%</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29,07%</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34,11%</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18,71%</a:t>
                      </a:r>
                    </a:p>
                  </a:txBody>
                  <a:tcPr marL="0" marR="0" marT="0" marB="0" anchor="ctr">
                    <a:noFill/>
                  </a:tcPr>
                </a:tc>
                <a:extLst>
                  <a:ext uri="{0D108BD9-81ED-4DB2-BD59-A6C34878D82A}">
                    <a16:rowId xmlns:a16="http://schemas.microsoft.com/office/drawing/2014/main" val="3963332227"/>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2020-05</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22,39%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20,29%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14,24%</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14,85%</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11,81%</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53,91%</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11,39%</a:t>
                      </a:r>
                    </a:p>
                  </a:txBody>
                  <a:tcPr marL="0" marR="0" marT="0" marB="0" anchor="ctr">
                    <a:noFill/>
                  </a:tcPr>
                </a:tc>
                <a:extLst>
                  <a:ext uri="{0D108BD9-81ED-4DB2-BD59-A6C34878D82A}">
                    <a16:rowId xmlns:a16="http://schemas.microsoft.com/office/drawing/2014/main" val="742809365"/>
                  </a:ext>
                </a:extLst>
              </a:tr>
              <a:tr h="199608">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2021-05</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33,19%</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9,14%</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42,26%</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20,43%</a:t>
                      </a:r>
                    </a:p>
                  </a:txBody>
                  <a:tcPr marL="0" marR="0" marT="0" marB="0" anchor="ctr">
                    <a:noFill/>
                  </a:tcPr>
                </a:tc>
                <a:tc>
                  <a:txBody>
                    <a:bodyPr/>
                    <a:lstStyle/>
                    <a:p>
                      <a:pPr algn="ctr" fontAlgn="b"/>
                      <a:r>
                        <a:rPr lang="tr-TR" sz="800" b="0" i="0" u="none" strike="noStrike" kern="1200">
                          <a:solidFill>
                            <a:srgbClr val="000000"/>
                          </a:solidFill>
                          <a:effectLst/>
                          <a:latin typeface="Calibri" panose="020F0502020204030204" pitchFamily="34" charset="0"/>
                          <a:ea typeface="+mn-ea"/>
                          <a:cs typeface="+mn-cs"/>
                        </a:rPr>
                        <a:t>34,38%</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29,56%</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16,59%</a:t>
                      </a:r>
                    </a:p>
                  </a:txBody>
                  <a:tcPr marL="0" marR="0" marT="0" marB="0" anchor="ctr">
                    <a:noFill/>
                  </a:tcPr>
                </a:tc>
                <a:extLst>
                  <a:ext uri="{0D108BD9-81ED-4DB2-BD59-A6C34878D82A}">
                    <a16:rowId xmlns:a16="http://schemas.microsoft.com/office/drawing/2014/main" val="3910076065"/>
                  </a:ext>
                </a:extLst>
              </a:tr>
              <a:tr h="25178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Tarihsel</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Ortalama</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19,01%</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10,79%</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9,47%</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17,58%</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16,52%</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23,22%</a:t>
                      </a:r>
                    </a:p>
                  </a:txBody>
                  <a:tcPr marL="0" marR="0" marT="0" marB="0" anchor="ctr">
                    <a:noFill/>
                  </a:tcPr>
                </a:tc>
                <a:tc>
                  <a:txBody>
                    <a:bodyPr/>
                    <a:lstStyle/>
                    <a:p>
                      <a:pPr algn="ctr" fontAlgn="b"/>
                      <a:r>
                        <a:rPr lang="tr-TR" sz="800" b="0" i="0" u="none" strike="noStrike" kern="1200" dirty="0">
                          <a:solidFill>
                            <a:srgbClr val="000000"/>
                          </a:solidFill>
                          <a:effectLst/>
                          <a:latin typeface="Calibri" panose="020F0502020204030204" pitchFamily="34" charset="0"/>
                          <a:ea typeface="+mn-ea"/>
                          <a:cs typeface="+mn-cs"/>
                        </a:rPr>
                        <a:t>10,46%</a:t>
                      </a:r>
                    </a:p>
                  </a:txBody>
                  <a:tcPr marL="0" marR="0" marT="0" marB="0" anchor="ctr">
                    <a:noFill/>
                  </a:tcPr>
                </a:tc>
                <a:extLst>
                  <a:ext uri="{0D108BD9-81ED-4DB2-BD59-A6C34878D82A}">
                    <a16:rowId xmlns:a16="http://schemas.microsoft.com/office/drawing/2014/main" val="757735961"/>
                  </a:ext>
                </a:extLst>
              </a:tr>
            </a:tbl>
          </a:graphicData>
        </a:graphic>
      </p:graphicFrame>
      <p:sp>
        <p:nvSpPr>
          <p:cNvPr id="7" name="Metin kutusu 6">
            <a:extLst>
              <a:ext uri="{FF2B5EF4-FFF2-40B4-BE49-F238E27FC236}">
                <a16:creationId xmlns:a16="http://schemas.microsoft.com/office/drawing/2014/main" id="{C020338C-9B78-4E92-95FB-D3C193BB4046}"/>
              </a:ext>
            </a:extLst>
          </p:cNvPr>
          <p:cNvSpPr txBox="1"/>
          <p:nvPr/>
        </p:nvSpPr>
        <p:spPr>
          <a:xfrm>
            <a:off x="0" y="4250223"/>
            <a:ext cx="9144000" cy="553998"/>
          </a:xfrm>
          <a:prstGeom prst="rect">
            <a:avLst/>
          </a:prstGeom>
          <a:noFill/>
        </p:spPr>
        <p:txBody>
          <a:bodyPr wrap="square" rtlCol="0">
            <a:spAutoFit/>
          </a:bodyPr>
          <a:lstStyle/>
          <a:p>
            <a:pPr algn="just"/>
            <a:r>
              <a:rPr lang="tr-TR" sz="1000" dirty="0"/>
              <a:t>İstanbul özelinde, Mayıs ayında sermaye kazancı ve brüt kira getirisinden oluşan toplam getiri, aylık bazda %3,27; yıllık bazda ise %33,19 oranında gerçekleşmiştir. 2021 yılı Mayıs ayı itibariyle geriye dönük 10 yıllık dönemde İstanbul’daki konut yatırımlarının yıllık toplam getirisi (%19,01) Altın (%23,22) dışındaki finansal yatırım araçlarının getirilerinden daha yüksek oranda gerçekleşmiştir.</a:t>
            </a:r>
          </a:p>
        </p:txBody>
      </p:sp>
      <p:graphicFrame>
        <p:nvGraphicFramePr>
          <p:cNvPr id="9" name="Grafik 8">
            <a:extLst>
              <a:ext uri="{FF2B5EF4-FFF2-40B4-BE49-F238E27FC236}">
                <a16:creationId xmlns:a16="http://schemas.microsoft.com/office/drawing/2014/main" id="{00000000-0008-0000-0600-000023000000}"/>
              </a:ext>
            </a:extLst>
          </p:cNvPr>
          <p:cNvGraphicFramePr>
            <a:graphicFrameLocks/>
          </p:cNvGraphicFramePr>
          <p:nvPr>
            <p:extLst>
              <p:ext uri="{D42A27DB-BD31-4B8C-83A1-F6EECF244321}">
                <p14:modId xmlns:p14="http://schemas.microsoft.com/office/powerpoint/2010/main" val="1496604864"/>
              </p:ext>
            </p:extLst>
          </p:nvPr>
        </p:nvGraphicFramePr>
        <p:xfrm>
          <a:off x="4195543" y="1075937"/>
          <a:ext cx="4948457" cy="31742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751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Metin kutusu 2"/>
          <p:cNvSpPr txBox="1"/>
          <p:nvPr/>
        </p:nvSpPr>
        <p:spPr>
          <a:xfrm>
            <a:off x="765717" y="4326673"/>
            <a:ext cx="184731" cy="369332"/>
          </a:xfrm>
          <a:prstGeom prst="rect">
            <a:avLst/>
          </a:prstGeom>
          <a:noFill/>
        </p:spPr>
        <p:txBody>
          <a:bodyPr wrap="none" rtlCol="0">
            <a:spAutoFit/>
          </a:bodyPr>
          <a:lstStyle/>
          <a:p>
            <a:endParaRPr lang="tr-TR" dirty="0"/>
          </a:p>
        </p:txBody>
      </p:sp>
      <p:sp>
        <p:nvSpPr>
          <p:cNvPr id="7" name="Metin kutusu 6">
            <a:extLst>
              <a:ext uri="{FF2B5EF4-FFF2-40B4-BE49-F238E27FC236}">
                <a16:creationId xmlns:a16="http://schemas.microsoft.com/office/drawing/2014/main" id="{061A51FE-9056-4AFA-A7CB-29A834745353}"/>
              </a:ext>
            </a:extLst>
          </p:cNvPr>
          <p:cNvSpPr txBox="1"/>
          <p:nvPr/>
        </p:nvSpPr>
        <p:spPr>
          <a:xfrm>
            <a:off x="1" y="4088756"/>
            <a:ext cx="9143999" cy="553998"/>
          </a:xfrm>
          <a:prstGeom prst="rect">
            <a:avLst/>
          </a:prstGeom>
          <a:noFill/>
        </p:spPr>
        <p:txBody>
          <a:bodyPr wrap="square">
            <a:spAutoFit/>
          </a:bodyPr>
          <a:lstStyle/>
          <a:p>
            <a:pPr algn="just"/>
            <a:r>
              <a:rPr lang="tr-TR" sz="1000" dirty="0"/>
              <a:t>Türkiye Cumhuriyet Merkez Bankası tarafından yayımlanan Mayıs ayı Konut Fiyat Endeksi verileri incelendiğinde, İstanbul genelinde konutlarda aylık %2,75; altı aylık %10,43; yıllık %26,96 ve 5 yıllık periyotta ise %38,65 oranında nominal artış gözlemlenmiştir. Mayıs ayında İstanbul’daki reel getirinin TÜFE’nin altıda oluştuğu söylenebilir. Diğer taraftan, Haziran ayı için İstanbul konut fiyat endeksi beklenti değerimiz ise 152,47 puandır (aylık endeks değişim beklentisi: +%2,12). </a:t>
            </a:r>
          </a:p>
        </p:txBody>
      </p:sp>
      <p:graphicFrame>
        <p:nvGraphicFramePr>
          <p:cNvPr id="8" name="Grafik 7">
            <a:extLst>
              <a:ext uri="{FF2B5EF4-FFF2-40B4-BE49-F238E27FC236}">
                <a16:creationId xmlns:a16="http://schemas.microsoft.com/office/drawing/2014/main" id="{00000000-0008-0000-0600-000025000000}"/>
              </a:ext>
            </a:extLst>
          </p:cNvPr>
          <p:cNvGraphicFramePr>
            <a:graphicFrameLocks/>
          </p:cNvGraphicFramePr>
          <p:nvPr>
            <p:extLst>
              <p:ext uri="{D42A27DB-BD31-4B8C-83A1-F6EECF244321}">
                <p14:modId xmlns:p14="http://schemas.microsoft.com/office/powerpoint/2010/main" val="1235127592"/>
              </p:ext>
            </p:extLst>
          </p:nvPr>
        </p:nvGraphicFramePr>
        <p:xfrm>
          <a:off x="-1" y="1068396"/>
          <a:ext cx="4542266" cy="302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 8"/>
          <p:cNvGraphicFramePr>
            <a:graphicFrameLocks/>
          </p:cNvGraphicFramePr>
          <p:nvPr>
            <p:extLst>
              <p:ext uri="{D42A27DB-BD31-4B8C-83A1-F6EECF244321}">
                <p14:modId xmlns:p14="http://schemas.microsoft.com/office/powerpoint/2010/main" val="3585955643"/>
              </p:ext>
            </p:extLst>
          </p:nvPr>
        </p:nvGraphicFramePr>
        <p:xfrm>
          <a:off x="4542265" y="1068396"/>
          <a:ext cx="4601735" cy="3022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40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Metin kutusu 5">
            <a:extLst>
              <a:ext uri="{FF2B5EF4-FFF2-40B4-BE49-F238E27FC236}">
                <a16:creationId xmlns:a16="http://schemas.microsoft.com/office/drawing/2014/main" id="{103C4255-D295-49B4-BA62-417DB0FB2825}"/>
              </a:ext>
            </a:extLst>
          </p:cNvPr>
          <p:cNvSpPr txBox="1"/>
          <p:nvPr/>
        </p:nvSpPr>
        <p:spPr>
          <a:xfrm>
            <a:off x="-1" y="3942390"/>
            <a:ext cx="9144001" cy="707886"/>
          </a:xfrm>
          <a:prstGeom prst="rect">
            <a:avLst/>
          </a:prstGeom>
          <a:noFill/>
        </p:spPr>
        <p:txBody>
          <a:bodyPr wrap="square">
            <a:spAutoFit/>
          </a:bodyPr>
          <a:lstStyle/>
          <a:p>
            <a:pPr algn="just"/>
            <a:r>
              <a:rPr lang="tr-TR" sz="1000" dirty="0"/>
              <a:t>İstanbul’daki konut fiyatları Mayıs ayında 6.676,60 TL/m2 ve 800 ABD Dolar/m2 olarak ölçülmüştür. Yerel para bazında konut fiyatları geçen senenin aynı ayına göre yüzde 23 oranında, Amerikan doları karşılığı ise yüzde 3 oranında artmıştır. MintLab tarafından İstanbul’da 2021 yılı Mayıs ayı konut satış sayıları ve konut ortalama satış fiyatları dikkate alınarak hesaplanan «Konut Satış İşlem Hacmi» düzeyi 7,6 milyar TL’dir. Artan fiyat ortamında azalan işlem hacmi, fiyatların gelecek dönemlerde yön belirlemesi açısından çok önemlidir. </a:t>
            </a:r>
          </a:p>
        </p:txBody>
      </p:sp>
      <p:graphicFrame>
        <p:nvGraphicFramePr>
          <p:cNvPr id="7" name="Grafik 6">
            <a:extLst>
              <a:ext uri="{FF2B5EF4-FFF2-40B4-BE49-F238E27FC236}">
                <a16:creationId xmlns:a16="http://schemas.microsoft.com/office/drawing/2014/main" id="{00000000-0008-0000-0600-00002D000000}"/>
              </a:ext>
            </a:extLst>
          </p:cNvPr>
          <p:cNvGraphicFramePr>
            <a:graphicFrameLocks/>
          </p:cNvGraphicFramePr>
          <p:nvPr>
            <p:extLst>
              <p:ext uri="{D42A27DB-BD31-4B8C-83A1-F6EECF244321}">
                <p14:modId xmlns:p14="http://schemas.microsoft.com/office/powerpoint/2010/main" val="248859533"/>
              </p:ext>
            </p:extLst>
          </p:nvPr>
        </p:nvGraphicFramePr>
        <p:xfrm>
          <a:off x="-2" y="1065840"/>
          <a:ext cx="4690948" cy="2876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 8">
            <a:extLst>
              <a:ext uri="{FF2B5EF4-FFF2-40B4-BE49-F238E27FC236}">
                <a16:creationId xmlns:a16="http://schemas.microsoft.com/office/drawing/2014/main" id="{00000000-0008-0000-0600-00002F000000}"/>
              </a:ext>
            </a:extLst>
          </p:cNvPr>
          <p:cNvGraphicFramePr>
            <a:graphicFrameLocks/>
          </p:cNvGraphicFramePr>
          <p:nvPr>
            <p:extLst>
              <p:ext uri="{D42A27DB-BD31-4B8C-83A1-F6EECF244321}">
                <p14:modId xmlns:p14="http://schemas.microsoft.com/office/powerpoint/2010/main" val="2539179852"/>
              </p:ext>
            </p:extLst>
          </p:nvPr>
        </p:nvGraphicFramePr>
        <p:xfrm>
          <a:off x="4690946" y="1062896"/>
          <a:ext cx="4453054" cy="28794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57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Metin kutusu 9">
            <a:extLst>
              <a:ext uri="{FF2B5EF4-FFF2-40B4-BE49-F238E27FC236}">
                <a16:creationId xmlns:a16="http://schemas.microsoft.com/office/drawing/2014/main" id="{103C4255-D295-49B4-BA62-417DB0FB2825}"/>
              </a:ext>
            </a:extLst>
          </p:cNvPr>
          <p:cNvSpPr txBox="1"/>
          <p:nvPr/>
        </p:nvSpPr>
        <p:spPr>
          <a:xfrm>
            <a:off x="-1" y="3923340"/>
            <a:ext cx="9144000" cy="553998"/>
          </a:xfrm>
          <a:prstGeom prst="rect">
            <a:avLst/>
          </a:prstGeom>
          <a:noFill/>
        </p:spPr>
        <p:txBody>
          <a:bodyPr wrap="square">
            <a:spAutoFit/>
          </a:bodyPr>
          <a:lstStyle/>
          <a:p>
            <a:pPr algn="just"/>
            <a:r>
              <a:rPr lang="tr-TR" sz="1000" dirty="0"/>
              <a:t>İstanbul’da Haziran ayı içerisinde 25.833 adet konut satışı (tarihsel ortalama: 19.702 adet) gerçekleştirilmiştir. Haziran ayındaki satışların %26’sı ilk el satışlardan, %74’ü ise ikinci el satışlardan oluşmaktadır. İstanbul’da satılan her ilk el konuta karşılık 2,81 adet ikinci el konut satışı yapılmış olup, bu oran tarihsel anlamda da en yüksek düzeyi göstermektedir. Bu durumda tüketicilerin göreli olarak daha düşük değerli konutlara yöneldiği söylenebilir.</a:t>
            </a:r>
          </a:p>
        </p:txBody>
      </p:sp>
      <p:graphicFrame>
        <p:nvGraphicFramePr>
          <p:cNvPr id="6" name="Grafik 5">
            <a:extLst>
              <a:ext uri="{FF2B5EF4-FFF2-40B4-BE49-F238E27FC236}">
                <a16:creationId xmlns:a16="http://schemas.microsoft.com/office/drawing/2014/main" id="{00000000-0008-0000-0600-000030000000}"/>
              </a:ext>
            </a:extLst>
          </p:cNvPr>
          <p:cNvGraphicFramePr>
            <a:graphicFrameLocks/>
          </p:cNvGraphicFramePr>
          <p:nvPr>
            <p:extLst>
              <p:ext uri="{D42A27DB-BD31-4B8C-83A1-F6EECF244321}">
                <p14:modId xmlns:p14="http://schemas.microsoft.com/office/powerpoint/2010/main" val="3154253202"/>
              </p:ext>
            </p:extLst>
          </p:nvPr>
        </p:nvGraphicFramePr>
        <p:xfrm>
          <a:off x="-4957" y="1065840"/>
          <a:ext cx="4745770" cy="2857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a:extLst>
              <a:ext uri="{FF2B5EF4-FFF2-40B4-BE49-F238E27FC236}">
                <a16:creationId xmlns:a16="http://schemas.microsoft.com/office/drawing/2014/main" id="{00000000-0008-0000-0600-000034000000}"/>
              </a:ext>
            </a:extLst>
          </p:cNvPr>
          <p:cNvGraphicFramePr>
            <a:graphicFrameLocks/>
          </p:cNvGraphicFramePr>
          <p:nvPr>
            <p:extLst>
              <p:ext uri="{D42A27DB-BD31-4B8C-83A1-F6EECF244321}">
                <p14:modId xmlns:p14="http://schemas.microsoft.com/office/powerpoint/2010/main" val="598354701"/>
              </p:ext>
            </p:extLst>
          </p:nvPr>
        </p:nvGraphicFramePr>
        <p:xfrm>
          <a:off x="4740813" y="1065840"/>
          <a:ext cx="4403186"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746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Metin kutusu 8">
            <a:extLst>
              <a:ext uri="{FF2B5EF4-FFF2-40B4-BE49-F238E27FC236}">
                <a16:creationId xmlns:a16="http://schemas.microsoft.com/office/drawing/2014/main" id="{103C4255-D295-49B4-BA62-417DB0FB2825}"/>
              </a:ext>
            </a:extLst>
          </p:cNvPr>
          <p:cNvSpPr txBox="1"/>
          <p:nvPr/>
        </p:nvSpPr>
        <p:spPr>
          <a:xfrm>
            <a:off x="-2" y="3944183"/>
            <a:ext cx="9144000" cy="553998"/>
          </a:xfrm>
          <a:prstGeom prst="rect">
            <a:avLst/>
          </a:prstGeom>
          <a:noFill/>
        </p:spPr>
        <p:txBody>
          <a:bodyPr wrap="square">
            <a:spAutoFit/>
          </a:bodyPr>
          <a:lstStyle/>
          <a:p>
            <a:pPr algn="just"/>
            <a:r>
              <a:rPr lang="tr-TR" sz="1000" dirty="0"/>
              <a:t>İstanbul’da Haziran ayı içerisinde en fazla konut satışının gerçekleştirildiği ilçe Esenyurt’tur (3.418 adet). Esenyurt’ta gerçekleştirilen satışlar İstanbul’daki toplam satışların yüzde 13’ü düzeyindedir. Haziran ayı içerisinde Kağıthane’de 644 adet (geçen ay: 361 adet) konut satışı gerçekleştirilirken, Beykoz ise 80 adetlik satış ile en az konut satışının gerçekleştirildiği ilçedir.</a:t>
            </a:r>
          </a:p>
        </p:txBody>
      </p:sp>
      <p:graphicFrame>
        <p:nvGraphicFramePr>
          <p:cNvPr id="6" name="Grafik 5"/>
          <p:cNvGraphicFramePr>
            <a:graphicFrameLocks/>
          </p:cNvGraphicFramePr>
          <p:nvPr>
            <p:extLst>
              <p:ext uri="{D42A27DB-BD31-4B8C-83A1-F6EECF244321}">
                <p14:modId xmlns:p14="http://schemas.microsoft.com/office/powerpoint/2010/main" val="3219932145"/>
              </p:ext>
            </p:extLst>
          </p:nvPr>
        </p:nvGraphicFramePr>
        <p:xfrm>
          <a:off x="-2" y="1087189"/>
          <a:ext cx="4740815" cy="2856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p:cNvGraphicFramePr>
            <a:graphicFrameLocks/>
          </p:cNvGraphicFramePr>
          <p:nvPr>
            <p:extLst>
              <p:ext uri="{D42A27DB-BD31-4B8C-83A1-F6EECF244321}">
                <p14:modId xmlns:p14="http://schemas.microsoft.com/office/powerpoint/2010/main" val="45542825"/>
              </p:ext>
            </p:extLst>
          </p:nvPr>
        </p:nvGraphicFramePr>
        <p:xfrm>
          <a:off x="4740815" y="1087189"/>
          <a:ext cx="4403185" cy="27711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897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Metin kutusu 7">
            <a:extLst>
              <a:ext uri="{FF2B5EF4-FFF2-40B4-BE49-F238E27FC236}">
                <a16:creationId xmlns:a16="http://schemas.microsoft.com/office/drawing/2014/main" id="{103C4255-D295-49B4-BA62-417DB0FB2825}"/>
              </a:ext>
            </a:extLst>
          </p:cNvPr>
          <p:cNvSpPr txBox="1"/>
          <p:nvPr/>
        </p:nvSpPr>
        <p:spPr>
          <a:xfrm>
            <a:off x="-3" y="4132624"/>
            <a:ext cx="9144003" cy="553998"/>
          </a:xfrm>
          <a:prstGeom prst="rect">
            <a:avLst/>
          </a:prstGeom>
          <a:noFill/>
        </p:spPr>
        <p:txBody>
          <a:bodyPr wrap="square">
            <a:spAutoFit/>
          </a:bodyPr>
          <a:lstStyle/>
          <a:p>
            <a:pPr algn="just"/>
            <a:r>
              <a:rPr lang="tr-TR" sz="1000" dirty="0"/>
              <a:t>İstanbul’da Haziran ayında yabancıya yapılan konut satışları 2257 adet olarak gerçekleşmiştir. İstanbul’daki satışlar toplam yabancıya satılan konutların %48’ini oluşturmuştur. Diğer taraftan, Haziran ayındaki satış düzeyinin tarihsel ortalamadan 1350 adet daha fazla olduğu gözlemlenmiştir. Döviz kuru ile yabancıların konut alımları arasında +0,83 düzeyinde ilişki olduğu söylenebilir. </a:t>
            </a:r>
          </a:p>
        </p:txBody>
      </p:sp>
      <p:graphicFrame>
        <p:nvGraphicFramePr>
          <p:cNvPr id="9" name="Grafik 8">
            <a:extLst>
              <a:ext uri="{FF2B5EF4-FFF2-40B4-BE49-F238E27FC236}">
                <a16:creationId xmlns:a16="http://schemas.microsoft.com/office/drawing/2014/main" id="{00000000-0008-0000-0600-000038000000}"/>
              </a:ext>
            </a:extLst>
          </p:cNvPr>
          <p:cNvGraphicFramePr>
            <a:graphicFrameLocks/>
          </p:cNvGraphicFramePr>
          <p:nvPr>
            <p:extLst>
              <p:ext uri="{D42A27DB-BD31-4B8C-83A1-F6EECF244321}">
                <p14:modId xmlns:p14="http://schemas.microsoft.com/office/powerpoint/2010/main" val="2584480035"/>
              </p:ext>
            </p:extLst>
          </p:nvPr>
        </p:nvGraphicFramePr>
        <p:xfrm>
          <a:off x="-3" y="1149350"/>
          <a:ext cx="4572003" cy="284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 9">
            <a:extLst>
              <a:ext uri="{FF2B5EF4-FFF2-40B4-BE49-F238E27FC236}">
                <a16:creationId xmlns:a16="http://schemas.microsoft.com/office/drawing/2014/main" id="{00000000-0008-0000-0600-000039000000}"/>
              </a:ext>
            </a:extLst>
          </p:cNvPr>
          <p:cNvGraphicFramePr>
            <a:graphicFrameLocks/>
          </p:cNvGraphicFramePr>
          <p:nvPr>
            <p:extLst>
              <p:ext uri="{D42A27DB-BD31-4B8C-83A1-F6EECF244321}">
                <p14:modId xmlns:p14="http://schemas.microsoft.com/office/powerpoint/2010/main" val="383625971"/>
              </p:ext>
            </p:extLst>
          </p:nvPr>
        </p:nvGraphicFramePr>
        <p:xfrm>
          <a:off x="4572001" y="1149350"/>
          <a:ext cx="4572000" cy="28427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686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Metin kutusu 8">
            <a:extLst>
              <a:ext uri="{FF2B5EF4-FFF2-40B4-BE49-F238E27FC236}">
                <a16:creationId xmlns:a16="http://schemas.microsoft.com/office/drawing/2014/main" id="{103C4255-D295-49B4-BA62-417DB0FB2825}"/>
              </a:ext>
            </a:extLst>
          </p:cNvPr>
          <p:cNvSpPr txBox="1"/>
          <p:nvPr/>
        </p:nvSpPr>
        <p:spPr>
          <a:xfrm>
            <a:off x="2" y="3789522"/>
            <a:ext cx="4646030" cy="707886"/>
          </a:xfrm>
          <a:prstGeom prst="rect">
            <a:avLst/>
          </a:prstGeom>
          <a:noFill/>
        </p:spPr>
        <p:txBody>
          <a:bodyPr wrap="square">
            <a:spAutoFit/>
          </a:bodyPr>
          <a:lstStyle/>
          <a:p>
            <a:pPr algn="just"/>
            <a:r>
              <a:rPr lang="tr-TR" sz="1000" dirty="0"/>
              <a:t>MintLab tarafından türetilen «Konut Satın Alma Gücü Endeks» verilerine göre, İstanbul’da Mayıs ayında endeks değeri eşik değer olan 100’ün üzerinde 105 puan olarak ölçülmüştür. Konut fiyatları, hane harcanabilir geliri ve kredi faiz oranlarındaki gelişmeler konut satın alama gücü eğilimini şekillendirmektedir.</a:t>
            </a:r>
          </a:p>
        </p:txBody>
      </p:sp>
      <p:sp>
        <p:nvSpPr>
          <p:cNvPr id="12" name="Metin kutusu 11">
            <a:extLst>
              <a:ext uri="{FF2B5EF4-FFF2-40B4-BE49-F238E27FC236}">
                <a16:creationId xmlns:a16="http://schemas.microsoft.com/office/drawing/2014/main" id="{103C4255-D295-49B4-BA62-417DB0FB2825}"/>
              </a:ext>
            </a:extLst>
          </p:cNvPr>
          <p:cNvSpPr txBox="1"/>
          <p:nvPr/>
        </p:nvSpPr>
        <p:spPr>
          <a:xfrm>
            <a:off x="4646030" y="3784917"/>
            <a:ext cx="4497969" cy="553998"/>
          </a:xfrm>
          <a:prstGeom prst="rect">
            <a:avLst/>
          </a:prstGeom>
          <a:noFill/>
        </p:spPr>
        <p:txBody>
          <a:bodyPr wrap="square">
            <a:spAutoFit/>
          </a:bodyPr>
          <a:lstStyle/>
          <a:p>
            <a:pPr algn="just"/>
            <a:r>
              <a:rPr lang="tr-TR" sz="1000" dirty="0"/>
              <a:t>MintLab tarafından türetilen «Konut Fiyat-Hane Gelir Oranı» verilerine göre, İstanbul’da Mayıs ayında konut fiyatları ortalama hanehalkı harcanabilir gelirinin 2,92 katı olmuş ve eşik değer olan 3’ün altında kalmaya devam etmiştir. </a:t>
            </a:r>
          </a:p>
        </p:txBody>
      </p:sp>
      <p:graphicFrame>
        <p:nvGraphicFramePr>
          <p:cNvPr id="7" name="Grafik 6">
            <a:extLst>
              <a:ext uri="{FF2B5EF4-FFF2-40B4-BE49-F238E27FC236}">
                <a16:creationId xmlns:a16="http://schemas.microsoft.com/office/drawing/2014/main" id="{00000000-0008-0000-0600-000045000000}"/>
              </a:ext>
            </a:extLst>
          </p:cNvPr>
          <p:cNvGraphicFramePr>
            <a:graphicFrameLocks/>
          </p:cNvGraphicFramePr>
          <p:nvPr>
            <p:extLst>
              <p:ext uri="{D42A27DB-BD31-4B8C-83A1-F6EECF244321}">
                <p14:modId xmlns:p14="http://schemas.microsoft.com/office/powerpoint/2010/main" val="1163734543"/>
              </p:ext>
            </p:extLst>
          </p:nvPr>
        </p:nvGraphicFramePr>
        <p:xfrm>
          <a:off x="3" y="1072189"/>
          <a:ext cx="4646030" cy="2677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a:extLst>
              <a:ext uri="{FF2B5EF4-FFF2-40B4-BE49-F238E27FC236}">
                <a16:creationId xmlns:a16="http://schemas.microsoft.com/office/drawing/2014/main" id="{00000000-0008-0000-0600-000046000000}"/>
              </a:ext>
            </a:extLst>
          </p:cNvPr>
          <p:cNvGraphicFramePr>
            <a:graphicFrameLocks/>
          </p:cNvGraphicFramePr>
          <p:nvPr>
            <p:extLst>
              <p:ext uri="{D42A27DB-BD31-4B8C-83A1-F6EECF244321}">
                <p14:modId xmlns:p14="http://schemas.microsoft.com/office/powerpoint/2010/main" val="1492610347"/>
              </p:ext>
            </p:extLst>
          </p:nvPr>
        </p:nvGraphicFramePr>
        <p:xfrm>
          <a:off x="4646033" y="1072188"/>
          <a:ext cx="4497967" cy="267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902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8"/>
            <a:ext cx="9144000" cy="5158368"/>
          </a:xfrm>
          <a:prstGeom prst="rect">
            <a:avLst/>
          </a:prstGeom>
        </p:spPr>
      </p:pic>
      <p:sp>
        <p:nvSpPr>
          <p:cNvPr id="7" name="Metin kutusu 6">
            <a:extLst>
              <a:ext uri="{FF2B5EF4-FFF2-40B4-BE49-F238E27FC236}">
                <a16:creationId xmlns:a16="http://schemas.microsoft.com/office/drawing/2014/main" id="{103C4255-D295-49B4-BA62-417DB0FB2825}"/>
              </a:ext>
            </a:extLst>
          </p:cNvPr>
          <p:cNvSpPr txBox="1"/>
          <p:nvPr/>
        </p:nvSpPr>
        <p:spPr>
          <a:xfrm>
            <a:off x="5460999" y="1983583"/>
            <a:ext cx="3683002" cy="1015663"/>
          </a:xfrm>
          <a:prstGeom prst="rect">
            <a:avLst/>
          </a:prstGeom>
          <a:noFill/>
        </p:spPr>
        <p:txBody>
          <a:bodyPr wrap="square">
            <a:spAutoFit/>
          </a:bodyPr>
          <a:lstStyle/>
          <a:p>
            <a:pPr algn="just"/>
            <a:r>
              <a:rPr lang="tr-TR" sz="1000" dirty="0"/>
              <a:t>Türkiye İstatistik Kurumu tarafından açıklanan Mayıs ayı Türkiye geneli «İnşaat Maliyet Endeksi» verilerine göre, inşaat maliyetleri aylık %4,41 oranında, yıllık ise %39,56 oranında artmıştır. İnşaat maliyet endeksi ile dolar kuru arasındaki korelasyon düzeyinin +0,98 olması, kurdaki değişkenliğin inşaat girdi maliyetleri üzerinde mutlak etkin olduğu gerçeğini de göstermektedir. </a:t>
            </a:r>
          </a:p>
        </p:txBody>
      </p:sp>
      <p:graphicFrame>
        <p:nvGraphicFramePr>
          <p:cNvPr id="6" name="Grafik 5">
            <a:extLst>
              <a:ext uri="{FF2B5EF4-FFF2-40B4-BE49-F238E27FC236}">
                <a16:creationId xmlns:a16="http://schemas.microsoft.com/office/drawing/2014/main" id="{00000000-0008-0000-0600-000043000000}"/>
              </a:ext>
            </a:extLst>
          </p:cNvPr>
          <p:cNvGraphicFramePr>
            <a:graphicFrameLocks/>
          </p:cNvGraphicFramePr>
          <p:nvPr>
            <p:extLst>
              <p:ext uri="{D42A27DB-BD31-4B8C-83A1-F6EECF244321}">
                <p14:modId xmlns:p14="http://schemas.microsoft.com/office/powerpoint/2010/main" val="4208257245"/>
              </p:ext>
            </p:extLst>
          </p:nvPr>
        </p:nvGraphicFramePr>
        <p:xfrm>
          <a:off x="0" y="1072189"/>
          <a:ext cx="5461000" cy="2838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805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6158</TotalTime>
  <Words>1240</Words>
  <Application>Microsoft Office PowerPoint</Application>
  <PresentationFormat>Ekran Gösterisi (16:9)</PresentationFormat>
  <Paragraphs>151</Paragraphs>
  <Slides>12</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Arial Nova</vt:lpstr>
      <vt:lpstr>Arial Nova Light</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Beste Diriöz</cp:lastModifiedBy>
  <cp:revision>303</cp:revision>
  <dcterms:created xsi:type="dcterms:W3CDTF">2010-04-12T23:12:02Z</dcterms:created>
  <dcterms:modified xsi:type="dcterms:W3CDTF">2021-08-09T06:24:16Z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